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1" r:id="rId2"/>
    <p:sldId id="262" r:id="rId3"/>
    <p:sldId id="263" r:id="rId4"/>
    <p:sldId id="280" r:id="rId5"/>
    <p:sldId id="281" r:id="rId6"/>
    <p:sldId id="282" r:id="rId7"/>
    <p:sldId id="283" r:id="rId8"/>
    <p:sldId id="286" r:id="rId9"/>
    <p:sldId id="287" r:id="rId10"/>
    <p:sldId id="288" r:id="rId11"/>
    <p:sldId id="289" r:id="rId12"/>
    <p:sldId id="290" r:id="rId13"/>
    <p:sldId id="291" r:id="rId14"/>
    <p:sldId id="276" r:id="rId15"/>
    <p:sldId id="29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4"/>
    <p:restoredTop sz="82453"/>
  </p:normalViewPr>
  <p:slideViewPr>
    <p:cSldViewPr snapToGrid="0" snapToObjects="1">
      <p:cViewPr varScale="1">
        <p:scale>
          <a:sx n="131" d="100"/>
          <a:sy n="131" d="100"/>
        </p:scale>
        <p:origin x="10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0E01B-60C0-3346-A53C-6BDEA637F1CF}"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1BBE9-8D03-B04B-835F-750D78E0BA33}" type="slidenum">
              <a:rPr lang="en-US" smtClean="0"/>
              <a:t>‹#›</a:t>
            </a:fld>
            <a:endParaRPr lang="en-US"/>
          </a:p>
        </p:txBody>
      </p:sp>
    </p:spTree>
    <p:extLst>
      <p:ext uri="{BB962C8B-B14F-4D97-AF65-F5344CB8AC3E}">
        <p14:creationId xmlns:p14="http://schemas.microsoft.com/office/powerpoint/2010/main" val="89535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61BBE9-8D03-B04B-835F-750D78E0BA33}" type="slidenum">
              <a:rPr lang="en-US" smtClean="0"/>
              <a:t>1</a:t>
            </a:fld>
            <a:endParaRPr lang="en-US"/>
          </a:p>
        </p:txBody>
      </p:sp>
    </p:spTree>
    <p:extLst>
      <p:ext uri="{BB962C8B-B14F-4D97-AF65-F5344CB8AC3E}">
        <p14:creationId xmlns:p14="http://schemas.microsoft.com/office/powerpoint/2010/main" val="292656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am Guannan Zhao. Next, I will introduce our attacking algorithm in detail.</a:t>
            </a:r>
          </a:p>
          <a:p>
            <a:endParaRPr lang="en-US" dirty="0"/>
          </a:p>
          <a:p>
            <a:r>
              <a:rPr lang="en-US" dirty="0"/>
              <a:t>Our attacking algorithm targets one hidden layer at a time to minimize complexity. It moves to the next layer when it has validated all the extracted key values in the previous layer.</a:t>
            </a:r>
          </a:p>
          <a:p>
            <a:endParaRPr lang="en-US" dirty="0"/>
          </a:p>
          <a:p>
            <a:r>
              <a:rPr lang="en-US" dirty="0"/>
              <a:t>It launches three attacking procedures in a sequence for each hidden layer: the key bit inference procedure, the learning based attack, and the validation and correction procedure.</a:t>
            </a:r>
          </a:p>
          <a:p>
            <a:endParaRPr lang="en-US" dirty="0"/>
          </a:p>
        </p:txBody>
      </p:sp>
      <p:sp>
        <p:nvSpPr>
          <p:cNvPr id="4" name="Slide Number Placeholder 3"/>
          <p:cNvSpPr>
            <a:spLocks noGrp="1"/>
          </p:cNvSpPr>
          <p:nvPr>
            <p:ph type="sldNum" sz="quarter" idx="5"/>
          </p:nvPr>
        </p:nvSpPr>
        <p:spPr/>
        <p:txBody>
          <a:bodyPr/>
          <a:lstStyle/>
          <a:p>
            <a:fld id="{9D61BBE9-8D03-B04B-835F-750D78E0BA33}" type="slidenum">
              <a:rPr lang="en-US" smtClean="0"/>
              <a:t>10</a:t>
            </a:fld>
            <a:endParaRPr lang="en-US"/>
          </a:p>
        </p:txBody>
      </p:sp>
    </p:spTree>
    <p:extLst>
      <p:ext uri="{BB962C8B-B14F-4D97-AF65-F5344CB8AC3E}">
        <p14:creationId xmlns:p14="http://schemas.microsoft.com/office/powerpoint/2010/main" val="87912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key bit inference procedure is a lightweight, algebraic approach to infer one key bit at a time.</a:t>
            </a:r>
          </a:p>
          <a:p>
            <a:r>
              <a:rPr lang="en-US" dirty="0"/>
              <a:t>The first step of the procedure is to find a point in the input space that is on the hyperplane of the targeted </a:t>
            </a:r>
            <a:r>
              <a:rPr lang="en-US" dirty="0" err="1"/>
              <a:t>ReLU</a:t>
            </a:r>
            <a:r>
              <a:rPr lang="en-US" dirty="0"/>
              <a:t>.</a:t>
            </a:r>
          </a:p>
          <a:p>
            <a:r>
              <a:rPr lang="en-US" dirty="0"/>
              <a:t>We draw a random line in the input space. The hyperplane should intersect with this line, because it has (p-1) dimensions.</a:t>
            </a:r>
          </a:p>
          <a:p>
            <a:r>
              <a:rPr lang="en-US" dirty="0"/>
              <a:t>We then draw several samples along the line. There should exist two consecutive samples that lead to opposite signs for the input of the targeted </a:t>
            </a:r>
            <a:r>
              <a:rPr lang="en-US" dirty="0" err="1"/>
              <a:t>ReLU</a:t>
            </a:r>
            <a:r>
              <a:rPr lang="en-US" dirty="0"/>
              <a:t>.</a:t>
            </a:r>
          </a:p>
          <a:p>
            <a:r>
              <a:rPr lang="en-US" dirty="0"/>
              <a:t>We launch a binary search on the line between the two samples, until we find a point corresponding to the critical point of the targeted </a:t>
            </a:r>
            <a:r>
              <a:rPr lang="en-US" dirty="0" err="1"/>
              <a:t>ReLU</a:t>
            </a:r>
            <a:r>
              <a:rPr lang="en-US" dirty="0"/>
              <a:t>.</a:t>
            </a:r>
          </a:p>
        </p:txBody>
      </p:sp>
      <p:sp>
        <p:nvSpPr>
          <p:cNvPr id="4" name="Slide Number Placeholder 3"/>
          <p:cNvSpPr>
            <a:spLocks noGrp="1"/>
          </p:cNvSpPr>
          <p:nvPr>
            <p:ph type="sldNum" sz="quarter" idx="5"/>
          </p:nvPr>
        </p:nvSpPr>
        <p:spPr/>
        <p:txBody>
          <a:bodyPr/>
          <a:lstStyle/>
          <a:p>
            <a:fld id="{9D61BBE9-8D03-B04B-835F-750D78E0BA33}" type="slidenum">
              <a:rPr lang="en-US" smtClean="0"/>
              <a:t>11</a:t>
            </a:fld>
            <a:endParaRPr lang="en-US"/>
          </a:p>
        </p:txBody>
      </p:sp>
    </p:spTree>
    <p:extLst>
      <p:ext uri="{BB962C8B-B14F-4D97-AF65-F5344CB8AC3E}">
        <p14:creationId xmlns:p14="http://schemas.microsoft.com/office/powerpoint/2010/main" val="65954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Intuitively, if we are moving in the active region of a </a:t>
            </a:r>
            <a:r>
              <a:rPr lang="en-US" dirty="0" err="1"/>
              <a:t>ReLU</a:t>
            </a:r>
            <a:r>
              <a:rPr lang="en-US" dirty="0"/>
              <a:t> function, the output should change accordingly. However, if we are moving in the inactive region, the output should remain unchanged.</a:t>
            </a:r>
          </a:p>
          <a:p>
            <a:r>
              <a:rPr lang="en-US" dirty="0"/>
              <a:t>In this way, we can infer the value of the key bit.</a:t>
            </a:r>
          </a:p>
          <a:p>
            <a:r>
              <a:rPr lang="en-US" dirty="0"/>
              <a:t>To suppress the impacts of other neurons in the same layer, we need to find the basis vector of the targeted neuron. </a:t>
            </a:r>
          </a:p>
          <a:p>
            <a:r>
              <a:rPr lang="en-US" dirty="0"/>
              <a:t>In practice, we use the least-square method to solve for the basis vector.</a:t>
            </a:r>
          </a:p>
        </p:txBody>
      </p:sp>
      <p:sp>
        <p:nvSpPr>
          <p:cNvPr id="4" name="Slide Number Placeholder 3"/>
          <p:cNvSpPr>
            <a:spLocks noGrp="1"/>
          </p:cNvSpPr>
          <p:nvPr>
            <p:ph type="sldNum" sz="quarter" idx="5"/>
          </p:nvPr>
        </p:nvSpPr>
        <p:spPr/>
        <p:txBody>
          <a:bodyPr/>
          <a:lstStyle/>
          <a:p>
            <a:fld id="{9D61BBE9-8D03-B04B-835F-750D78E0BA33}" type="slidenum">
              <a:rPr lang="en-US" smtClean="0"/>
              <a:t>12</a:t>
            </a:fld>
            <a:endParaRPr lang="en-US"/>
          </a:p>
        </p:txBody>
      </p:sp>
    </p:spTree>
    <p:extLst>
      <p:ext uri="{BB962C8B-B14F-4D97-AF65-F5344CB8AC3E}">
        <p14:creationId xmlns:p14="http://schemas.microsoft.com/office/powerpoint/2010/main" val="312716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procedure always feasible?</a:t>
            </a:r>
          </a:p>
          <a:p>
            <a:r>
              <a:rPr lang="en-US" dirty="0"/>
              <a:t>On the one hand, we need to find a basis vector. Whether a basis vector exists depends on the dimensionality of the hidden layer. Typically, if the network is expansive, we cannot find a basis vector.</a:t>
            </a:r>
          </a:p>
          <a:p>
            <a:r>
              <a:rPr lang="en-US" dirty="0"/>
              <a:t>On the other hand, we need to observe the change from the output vector of the entire deep neural network. In practice, we can almost always observe the change, because a </a:t>
            </a:r>
            <a:r>
              <a:rPr lang="en-US" dirty="0" err="1"/>
              <a:t>sensitizable</a:t>
            </a:r>
            <a:r>
              <a:rPr lang="en-US" dirty="0"/>
              <a:t> path nearly always exists.</a:t>
            </a:r>
          </a:p>
        </p:txBody>
      </p:sp>
      <p:sp>
        <p:nvSpPr>
          <p:cNvPr id="4" name="Slide Number Placeholder 3"/>
          <p:cNvSpPr>
            <a:spLocks noGrp="1"/>
          </p:cNvSpPr>
          <p:nvPr>
            <p:ph type="sldNum" sz="quarter" idx="5"/>
          </p:nvPr>
        </p:nvSpPr>
        <p:spPr/>
        <p:txBody>
          <a:bodyPr/>
          <a:lstStyle/>
          <a:p>
            <a:fld id="{9D61BBE9-8D03-B04B-835F-750D78E0BA33}" type="slidenum">
              <a:rPr lang="en-US" smtClean="0"/>
              <a:t>13</a:t>
            </a:fld>
            <a:endParaRPr lang="en-US"/>
          </a:p>
        </p:txBody>
      </p:sp>
    </p:spTree>
    <p:extLst>
      <p:ext uri="{BB962C8B-B14F-4D97-AF65-F5344CB8AC3E}">
        <p14:creationId xmlns:p14="http://schemas.microsoft.com/office/powerpoint/2010/main" val="41423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procedure is called the learning attack. We launch this attack on all those key bits where the key bit inference procedure has failed.</a:t>
            </a:r>
          </a:p>
          <a:p>
            <a:endParaRPr lang="en-US" dirty="0"/>
          </a:p>
          <a:p>
            <a:r>
              <a:rPr lang="en-US" dirty="0"/>
              <a:t>In specific, we treat each of these key bits as a learnable parameter, and substitute it with a sigmoid function. We then generate the training data by querying the oracle model. Once the value of a key bit is close enough to either negative 1 or positive 1, we fix it to that number.</a:t>
            </a:r>
          </a:p>
        </p:txBody>
      </p:sp>
      <p:sp>
        <p:nvSpPr>
          <p:cNvPr id="4" name="Slide Number Placeholder 3"/>
          <p:cNvSpPr>
            <a:spLocks noGrp="1"/>
          </p:cNvSpPr>
          <p:nvPr>
            <p:ph type="sldNum" sz="quarter" idx="5"/>
          </p:nvPr>
        </p:nvSpPr>
        <p:spPr/>
        <p:txBody>
          <a:bodyPr/>
          <a:lstStyle/>
          <a:p>
            <a:fld id="{9D61BBE9-8D03-B04B-835F-750D78E0BA33}" type="slidenum">
              <a:rPr lang="en-US" smtClean="0"/>
              <a:t>14</a:t>
            </a:fld>
            <a:endParaRPr lang="en-US"/>
          </a:p>
        </p:txBody>
      </p:sp>
    </p:spTree>
    <p:extLst>
      <p:ext uri="{BB962C8B-B14F-4D97-AF65-F5344CB8AC3E}">
        <p14:creationId xmlns:p14="http://schemas.microsoft.com/office/powerpoint/2010/main" val="233796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key bits may still be unknown after the above two procedures. In this case, we simply guess their values according to the learning results. If the guess is correct, the hyperplanes in the next hidden layer must overlap with those of the oracle model. This overlap can be verified efficiently and reliably.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guess is incorrect, we flip the key bits in </a:t>
            </a:r>
            <a:r>
              <a:rPr lang="en-US" altLang="zh-CN" dirty="0"/>
              <a:t>an ascending order of their absolute values</a:t>
            </a:r>
            <a:r>
              <a:rPr lang="en-US" dirty="0"/>
              <a:t>. Once all the key bits on a hidden layer are verified to be correct, we proceed to the next hidden layer. Finally, we can extract all the key bits, and therefore restore the original functionality of the deep neural network.</a:t>
            </a:r>
          </a:p>
          <a:p>
            <a:endParaRPr lang="en-US" dirty="0"/>
          </a:p>
        </p:txBody>
      </p:sp>
      <p:sp>
        <p:nvSpPr>
          <p:cNvPr id="4" name="Slide Number Placeholder 3"/>
          <p:cNvSpPr>
            <a:spLocks noGrp="1"/>
          </p:cNvSpPr>
          <p:nvPr>
            <p:ph type="sldNum" sz="quarter" idx="5"/>
          </p:nvPr>
        </p:nvSpPr>
        <p:spPr/>
        <p:txBody>
          <a:bodyPr/>
          <a:lstStyle/>
          <a:p>
            <a:fld id="{9D61BBE9-8D03-B04B-835F-750D78E0BA33}" type="slidenum">
              <a:rPr lang="en-US" smtClean="0"/>
              <a:t>15</a:t>
            </a:fld>
            <a:endParaRPr lang="en-US"/>
          </a:p>
        </p:txBody>
      </p:sp>
    </p:spTree>
    <p:extLst>
      <p:ext uri="{BB962C8B-B14F-4D97-AF65-F5344CB8AC3E}">
        <p14:creationId xmlns:p14="http://schemas.microsoft.com/office/powerpoint/2010/main" val="216444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our evaluation results. We test our attacking algorithm on different neural network architectures including large and complex ones like the vision transformer. For all the cases, our attack can recover all the key bits correctly. This implies that the existing logic locking methods are not secure on deep neural networks.</a:t>
            </a:r>
          </a:p>
          <a:p>
            <a:endParaRPr lang="en-US" dirty="0"/>
          </a:p>
          <a:p>
            <a:r>
              <a:rPr lang="en-US" dirty="0"/>
              <a:t>Our future work will focus on two directions. First, we will study how to enhance the security on the functional level. Second, we will investigate how to leverage hardware root-of-trust on AI accelerators to improve the security.</a:t>
            </a:r>
          </a:p>
        </p:txBody>
      </p:sp>
      <p:sp>
        <p:nvSpPr>
          <p:cNvPr id="4" name="Slide Number Placeholder 3"/>
          <p:cNvSpPr>
            <a:spLocks noGrp="1"/>
          </p:cNvSpPr>
          <p:nvPr>
            <p:ph type="sldNum" sz="quarter" idx="5"/>
          </p:nvPr>
        </p:nvSpPr>
        <p:spPr/>
        <p:txBody>
          <a:bodyPr/>
          <a:lstStyle/>
          <a:p>
            <a:fld id="{9D61BBE9-8D03-B04B-835F-750D78E0BA33}" type="slidenum">
              <a:rPr lang="en-US" smtClean="0"/>
              <a:t>16</a:t>
            </a:fld>
            <a:endParaRPr lang="en-US"/>
          </a:p>
        </p:txBody>
      </p:sp>
    </p:spTree>
    <p:extLst>
      <p:ext uri="{BB962C8B-B14F-4D97-AF65-F5344CB8AC3E}">
        <p14:creationId xmlns:p14="http://schemas.microsoft.com/office/powerpoint/2010/main" val="79202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In this talk we will discuss the security of deep neural networks from a hardware perspective. Specifically, we evaluate whether the existing logic locking techniques are secure on deep neural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You Li, and this work is done in collaboration with </a:t>
            </a:r>
            <a:r>
              <a:rPr lang="en-US" dirty="0" err="1"/>
              <a:t>Guannan</a:t>
            </a:r>
            <a:r>
              <a:rPr lang="en-US" dirty="0"/>
              <a:t> Zhao and supervised by Professor Hai Zhou.</a:t>
            </a:r>
          </a:p>
        </p:txBody>
      </p:sp>
      <p:sp>
        <p:nvSpPr>
          <p:cNvPr id="4" name="Slide Number Placeholder 3"/>
          <p:cNvSpPr>
            <a:spLocks noGrp="1"/>
          </p:cNvSpPr>
          <p:nvPr>
            <p:ph type="sldNum" sz="quarter" idx="5"/>
          </p:nvPr>
        </p:nvSpPr>
        <p:spPr/>
        <p:txBody>
          <a:bodyPr/>
          <a:lstStyle/>
          <a:p>
            <a:fld id="{9D61BBE9-8D03-B04B-835F-750D78E0BA33}" type="slidenum">
              <a:rPr lang="en-US" smtClean="0"/>
              <a:t>2</a:t>
            </a:fld>
            <a:endParaRPr lang="en-US"/>
          </a:p>
        </p:txBody>
      </p:sp>
    </p:spTree>
    <p:extLst>
      <p:ext uri="{BB962C8B-B14F-4D97-AF65-F5344CB8AC3E}">
        <p14:creationId xmlns:p14="http://schemas.microsoft.com/office/powerpoint/2010/main" val="395227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 deep neural network requires time, effort, data, and expertise. The network architecture are usually public knowledge, but the network parameters are usually private intellectual property.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security threats to a deep neural network can be classified into three categories. IP piracy aims at replicating the model without permission of the IP owner. Model inversion attack and membership inference attack aim at inferring sensitive training data through queries to the model. Adversarial attack and data poisoning attack aim at abusing or deceiving the model.</a:t>
            </a:r>
          </a:p>
        </p:txBody>
      </p:sp>
      <p:sp>
        <p:nvSpPr>
          <p:cNvPr id="4" name="Slide Number Placeholder 3"/>
          <p:cNvSpPr>
            <a:spLocks noGrp="1"/>
          </p:cNvSpPr>
          <p:nvPr>
            <p:ph type="sldNum" sz="quarter" idx="5"/>
          </p:nvPr>
        </p:nvSpPr>
        <p:spPr/>
        <p:txBody>
          <a:bodyPr/>
          <a:lstStyle/>
          <a:p>
            <a:fld id="{9D61BBE9-8D03-B04B-835F-750D78E0BA33}" type="slidenum">
              <a:rPr lang="en-US" smtClean="0"/>
              <a:t>3</a:t>
            </a:fld>
            <a:endParaRPr lang="en-US"/>
          </a:p>
        </p:txBody>
      </p:sp>
    </p:spTree>
    <p:extLst>
      <p:ext uri="{BB962C8B-B14F-4D97-AF65-F5344CB8AC3E}">
        <p14:creationId xmlns:p14="http://schemas.microsoft.com/office/powerpoint/2010/main" val="154729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 locking is an emerging technique to protect integrated circuits.</a:t>
            </a:r>
          </a:p>
          <a:p>
            <a:endParaRPr lang="en-US" dirty="0"/>
          </a:p>
          <a:p>
            <a:r>
              <a:rPr lang="en-US" dirty="0"/>
              <a:t>It inserts binary key bits into the circuit netlist or the physical layout. Those key bits are stored in a tamper-proof memory or a trusted platform module on hardware. They cannot be retrieved even with physical access to the hardware.</a:t>
            </a:r>
          </a:p>
          <a:p>
            <a:r>
              <a:rPr lang="en-US" dirty="0"/>
              <a:t>An adversary cannot recover the original functionality of the circuit without knowing the correct key. Therefore, logic locking can resist nearly all kinds of attacks.</a:t>
            </a:r>
          </a:p>
        </p:txBody>
      </p:sp>
      <p:sp>
        <p:nvSpPr>
          <p:cNvPr id="4" name="Slide Number Placeholder 3"/>
          <p:cNvSpPr>
            <a:spLocks noGrp="1"/>
          </p:cNvSpPr>
          <p:nvPr>
            <p:ph type="sldNum" sz="quarter" idx="5"/>
          </p:nvPr>
        </p:nvSpPr>
        <p:spPr/>
        <p:txBody>
          <a:bodyPr/>
          <a:lstStyle/>
          <a:p>
            <a:fld id="{9D61BBE9-8D03-B04B-835F-750D78E0BA33}" type="slidenum">
              <a:rPr lang="en-US" smtClean="0"/>
              <a:t>4</a:t>
            </a:fld>
            <a:endParaRPr lang="en-US"/>
          </a:p>
        </p:txBody>
      </p:sp>
    </p:spTree>
    <p:extLst>
      <p:ext uri="{BB962C8B-B14F-4D97-AF65-F5344CB8AC3E}">
        <p14:creationId xmlns:p14="http://schemas.microsoft.com/office/powerpoint/2010/main" val="204398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could logic locking be applied to deep neural networks? Actually a neural network is a network of neurons, whereas a circuit netlist is a network of logic gates.</a:t>
            </a:r>
          </a:p>
          <a:p>
            <a:endParaRPr lang="en-US" dirty="0"/>
          </a:p>
          <a:p>
            <a:r>
              <a:rPr lang="en-US" dirty="0"/>
              <a:t>To protect the IP of a deep neural network, an AI accelerator and a pre-installed key serve as the license to access the service provided by the IP owner. Future parameter updates can be released publicly on the cloud. Only the subscribers who have acquired valid licenses can use the neural network.</a:t>
            </a:r>
          </a:p>
        </p:txBody>
      </p:sp>
      <p:sp>
        <p:nvSpPr>
          <p:cNvPr id="4" name="Slide Number Placeholder 3"/>
          <p:cNvSpPr>
            <a:spLocks noGrp="1"/>
          </p:cNvSpPr>
          <p:nvPr>
            <p:ph type="sldNum" sz="quarter" idx="5"/>
          </p:nvPr>
        </p:nvSpPr>
        <p:spPr/>
        <p:txBody>
          <a:bodyPr/>
          <a:lstStyle/>
          <a:p>
            <a:fld id="{9D61BBE9-8D03-B04B-835F-750D78E0BA33}" type="slidenum">
              <a:rPr lang="en-US" smtClean="0"/>
              <a:t>5</a:t>
            </a:fld>
            <a:endParaRPr lang="en-US"/>
          </a:p>
        </p:txBody>
      </p:sp>
    </p:spTree>
    <p:extLst>
      <p:ext uri="{BB962C8B-B14F-4D97-AF65-F5344CB8AC3E}">
        <p14:creationId xmlns:p14="http://schemas.microsoft.com/office/powerpoint/2010/main" val="277153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protected neural network, or HPNN, is the state of the art technique for deep neural network logic locking.</a:t>
            </a:r>
          </a:p>
          <a:p>
            <a:endParaRPr lang="en-US" dirty="0"/>
          </a:p>
          <a:p>
            <a:r>
              <a:rPr lang="en-US" dirty="0"/>
              <a:t>It chooses a small subset of neurons in the hidden layers as the protected neurons. Then it associates a key bit to each of these neurons. Each key bit controls whether to negate the pre-activation value of a protected neuron.</a:t>
            </a:r>
          </a:p>
          <a:p>
            <a:r>
              <a:rPr lang="en-US" dirty="0"/>
              <a:t>A deep neural network model is trained as a function of the correct key selected by the IP owner. In this way, key bits and model parameters are closely entangled.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general case, a defender can choose another arithmetic operation instead of negation, or modify another signal in a neuron instead of the pre-activation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D61BBE9-8D03-B04B-835F-750D78E0BA33}" type="slidenum">
              <a:rPr lang="en-US" smtClean="0"/>
              <a:t>6</a:t>
            </a:fld>
            <a:endParaRPr lang="en-US"/>
          </a:p>
        </p:txBody>
      </p:sp>
    </p:spTree>
    <p:extLst>
      <p:ext uri="{BB962C8B-B14F-4D97-AF65-F5344CB8AC3E}">
        <p14:creationId xmlns:p14="http://schemas.microsoft.com/office/powerpoint/2010/main" val="260984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use the standard adversary model for logic locking. An </a:t>
            </a:r>
            <a:r>
              <a:rPr lang="en-US" dirty="0"/>
              <a:t>adversary can be either a malicious end-user or a malicious cloud service provider. </a:t>
            </a:r>
          </a:p>
          <a:p>
            <a:endParaRPr lang="en-US" dirty="0"/>
          </a:p>
          <a:p>
            <a:r>
              <a:rPr lang="en-US" altLang="zh-CN" dirty="0"/>
              <a:t>Just</a:t>
            </a:r>
            <a:r>
              <a:rPr lang="zh-CN" altLang="en-US" dirty="0"/>
              <a:t> </a:t>
            </a:r>
            <a:r>
              <a:rPr lang="en-US" altLang="zh-CN" dirty="0"/>
              <a:t>like</a:t>
            </a:r>
            <a:r>
              <a:rPr lang="zh-CN" altLang="en-US" dirty="0"/>
              <a:t> </a:t>
            </a:r>
            <a:r>
              <a:rPr lang="en-US" altLang="zh-CN" dirty="0"/>
              <a:t>a</a:t>
            </a:r>
            <a:r>
              <a:rPr lang="zh-CN" altLang="en-US" dirty="0"/>
              <a:t> </a:t>
            </a:r>
            <a:r>
              <a:rPr lang="en-US" altLang="zh-CN" dirty="0"/>
              <a:t>normal</a:t>
            </a:r>
            <a:r>
              <a:rPr lang="zh-CN" altLang="en-US" dirty="0"/>
              <a:t> </a:t>
            </a:r>
            <a:r>
              <a:rPr lang="en-US" altLang="zh-CN" dirty="0"/>
              <a:t>user,</a:t>
            </a:r>
            <a:r>
              <a:rPr lang="zh-CN" altLang="en-US" dirty="0"/>
              <a:t> </a:t>
            </a:r>
            <a:r>
              <a:rPr lang="en-US" altLang="zh-CN" dirty="0"/>
              <a:t>the</a:t>
            </a:r>
            <a:r>
              <a:rPr lang="zh-CN" altLang="en-US" dirty="0"/>
              <a:t> </a:t>
            </a:r>
            <a:r>
              <a:rPr lang="en-US" altLang="zh-CN" dirty="0"/>
              <a:t>adversary</a:t>
            </a:r>
            <a:r>
              <a:rPr lang="zh-CN" altLang="en-US" dirty="0"/>
              <a:t> </a:t>
            </a:r>
            <a:r>
              <a:rPr lang="en-US" dirty="0"/>
              <a:t>can download the model. It can also purchase a license from the open market and use it as a running oracle. It can query the oracle with any inputs and observe the corresponding output vectors.</a:t>
            </a:r>
          </a:p>
          <a:p>
            <a:endParaRPr lang="en-US" dirty="0"/>
          </a:p>
          <a:p>
            <a:r>
              <a:rPr lang="en-US" dirty="0"/>
              <a:t>The adversary wants to find the correct key.</a:t>
            </a:r>
          </a:p>
          <a:p>
            <a:endParaRPr lang="en-US" dirty="0"/>
          </a:p>
          <a:p>
            <a:r>
              <a:rPr lang="en-US" dirty="0"/>
              <a:t>Compared with HPNN, our adversary model is even weaker because it does not need to access any training data.</a:t>
            </a:r>
          </a:p>
        </p:txBody>
      </p:sp>
      <p:sp>
        <p:nvSpPr>
          <p:cNvPr id="4" name="Slide Number Placeholder 3"/>
          <p:cNvSpPr>
            <a:spLocks noGrp="1"/>
          </p:cNvSpPr>
          <p:nvPr>
            <p:ph type="sldNum" sz="quarter" idx="5"/>
          </p:nvPr>
        </p:nvSpPr>
        <p:spPr/>
        <p:txBody>
          <a:bodyPr/>
          <a:lstStyle/>
          <a:p>
            <a:fld id="{9D61BBE9-8D03-B04B-835F-750D78E0BA33}" type="slidenum">
              <a:rPr lang="en-US" smtClean="0"/>
              <a:t>7</a:t>
            </a:fld>
            <a:endParaRPr lang="en-US"/>
          </a:p>
        </p:txBody>
      </p:sp>
    </p:spTree>
    <p:extLst>
      <p:ext uri="{BB962C8B-B14F-4D97-AF65-F5344CB8AC3E}">
        <p14:creationId xmlns:p14="http://schemas.microsoft.com/office/powerpoint/2010/main" val="83772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leverage the special properties of deep neural networks to launch our attack.</a:t>
            </a:r>
          </a:p>
          <a:p>
            <a:endParaRPr lang="en-US" dirty="0"/>
          </a:p>
          <a:p>
            <a:r>
              <a:rPr lang="en-US" dirty="0"/>
              <a:t>The </a:t>
            </a:r>
            <a:r>
              <a:rPr lang="en-US" dirty="0" err="1"/>
              <a:t>ReLU</a:t>
            </a:r>
            <a:r>
              <a:rPr lang="en-US" dirty="0"/>
              <a:t> and other piece-wise linear activation functions are widely used in deep neural networks because they are simple and efficient. A </a:t>
            </a:r>
            <a:r>
              <a:rPr lang="en-US" dirty="0" err="1"/>
              <a:t>ReLU</a:t>
            </a:r>
            <a:r>
              <a:rPr lang="en-US" dirty="0"/>
              <a:t> is active if its input is positive, and inactive otherwise. As shown in the bottom-left figure, a </a:t>
            </a:r>
            <a:r>
              <a:rPr lang="en-US" dirty="0" err="1"/>
              <a:t>ReLU</a:t>
            </a:r>
            <a:r>
              <a:rPr lang="en-US" dirty="0"/>
              <a:t> is at the critical point if its input is zero.</a:t>
            </a:r>
          </a:p>
          <a:p>
            <a:endParaRPr lang="en-US" dirty="0"/>
          </a:p>
          <a:p>
            <a:r>
              <a:rPr lang="en-US" dirty="0"/>
              <a:t>Each </a:t>
            </a:r>
            <a:r>
              <a:rPr lang="en-US" dirty="0" err="1"/>
              <a:t>ReLU</a:t>
            </a:r>
            <a:r>
              <a:rPr lang="en-US" dirty="0"/>
              <a:t> induces a (p-1) dimensional hyperplane in the p-dimensional input space. A hyperplane consists of all points in the input space, such that the associated </a:t>
            </a:r>
            <a:r>
              <a:rPr lang="en-US" dirty="0" err="1"/>
              <a:t>ReLU</a:t>
            </a:r>
            <a:r>
              <a:rPr lang="en-US" dirty="0"/>
              <a:t> is at the critical point. All these hyperplanes partition the input space into disjoint linear regions.</a:t>
            </a:r>
          </a:p>
        </p:txBody>
      </p:sp>
      <p:sp>
        <p:nvSpPr>
          <p:cNvPr id="4" name="Slide Number Placeholder 3"/>
          <p:cNvSpPr>
            <a:spLocks noGrp="1"/>
          </p:cNvSpPr>
          <p:nvPr>
            <p:ph type="sldNum" sz="quarter" idx="5"/>
          </p:nvPr>
        </p:nvSpPr>
        <p:spPr/>
        <p:txBody>
          <a:bodyPr/>
          <a:lstStyle/>
          <a:p>
            <a:fld id="{9D61BBE9-8D03-B04B-835F-750D78E0BA33}" type="slidenum">
              <a:rPr lang="en-US" smtClean="0"/>
              <a:t>8</a:t>
            </a:fld>
            <a:endParaRPr lang="en-US"/>
          </a:p>
        </p:txBody>
      </p:sp>
    </p:spTree>
    <p:extLst>
      <p:ext uri="{BB962C8B-B14F-4D97-AF65-F5344CB8AC3E}">
        <p14:creationId xmlns:p14="http://schemas.microsoft.com/office/powerpoint/2010/main" val="197590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formulas in the bottom-left suggests an interesting property, which is, the geometry of a hyperplane is only determined by the parameters of the neurons in the preceding layers.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a hyperplane in a subsequent layer will bend at the points where it intersects with a hyperplane in a preceding layer. In contrast, if two hyperplanes are in the same layer, they will not bend at the intersection.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these hyperplanes are displayed in the bottom-right figure. The dashed lines are the hyperplanes of the first layer, so they are all straight. The solid lines are the hyperplanes in the second layer. They only bend at the points where they </a:t>
            </a:r>
            <a:r>
              <a:rPr lang="en-US"/>
              <a:t>cross the </a:t>
            </a:r>
            <a:r>
              <a:rPr lang="en-US" dirty="0"/>
              <a:t>lines of the first layer.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Later we will explain how to use these properties to launch our attack.</a:t>
            </a:r>
          </a:p>
        </p:txBody>
      </p:sp>
      <p:sp>
        <p:nvSpPr>
          <p:cNvPr id="4" name="Slide Number Placeholder 3"/>
          <p:cNvSpPr>
            <a:spLocks noGrp="1"/>
          </p:cNvSpPr>
          <p:nvPr>
            <p:ph type="sldNum" sz="quarter" idx="5"/>
          </p:nvPr>
        </p:nvSpPr>
        <p:spPr/>
        <p:txBody>
          <a:bodyPr/>
          <a:lstStyle/>
          <a:p>
            <a:fld id="{9D61BBE9-8D03-B04B-835F-750D78E0BA33}" type="slidenum">
              <a:rPr lang="en-US" smtClean="0"/>
              <a:t>9</a:t>
            </a:fld>
            <a:endParaRPr lang="en-US"/>
          </a:p>
        </p:txBody>
      </p:sp>
    </p:spTree>
    <p:extLst>
      <p:ext uri="{BB962C8B-B14F-4D97-AF65-F5344CB8AC3E}">
        <p14:creationId xmlns:p14="http://schemas.microsoft.com/office/powerpoint/2010/main" val="74574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2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74C8-7F11-9D4D-B101-49042A913C00}"/>
              </a:ext>
            </a:extLst>
          </p:cNvPr>
          <p:cNvSpPr>
            <a:spLocks noGrp="1"/>
          </p:cNvSpPr>
          <p:nvPr>
            <p:ph type="ctrTitle"/>
          </p:nvPr>
        </p:nvSpPr>
        <p:spPr>
          <a:xfrm>
            <a:off x="179859" y="2068287"/>
            <a:ext cx="9654420" cy="160415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455635E-1B0B-FF46-9BCE-0C944BD16758}"/>
              </a:ext>
            </a:extLst>
          </p:cNvPr>
          <p:cNvSpPr>
            <a:spLocks noGrp="1"/>
          </p:cNvSpPr>
          <p:nvPr>
            <p:ph type="subTitle" idx="1"/>
          </p:nvPr>
        </p:nvSpPr>
        <p:spPr>
          <a:xfrm>
            <a:off x="179858" y="3764516"/>
            <a:ext cx="9654421" cy="84014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6351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4DEF-3949-7744-8DD1-D71185B5D5BA}"/>
              </a:ext>
            </a:extLst>
          </p:cNvPr>
          <p:cNvSpPr>
            <a:spLocks noGrp="1"/>
          </p:cNvSpPr>
          <p:nvPr>
            <p:ph type="title"/>
          </p:nvPr>
        </p:nvSpPr>
        <p:spPr>
          <a:xfrm>
            <a:off x="218660" y="0"/>
            <a:ext cx="1171823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379767-5ABD-F34C-8F79-814A80A9A022}"/>
              </a:ext>
            </a:extLst>
          </p:cNvPr>
          <p:cNvSpPr>
            <a:spLocks noGrp="1"/>
          </p:cNvSpPr>
          <p:nvPr>
            <p:ph idx="1"/>
          </p:nvPr>
        </p:nvSpPr>
        <p:spPr>
          <a:xfrm>
            <a:off x="218661" y="1458072"/>
            <a:ext cx="11718235" cy="44855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576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30C6-B321-6143-A08B-85AF799EDFB7}"/>
              </a:ext>
            </a:extLst>
          </p:cNvPr>
          <p:cNvSpPr>
            <a:spLocks noGrp="1"/>
          </p:cNvSpPr>
          <p:nvPr>
            <p:ph type="title"/>
          </p:nvPr>
        </p:nvSpPr>
        <p:spPr>
          <a:xfrm>
            <a:off x="268357" y="0"/>
            <a:ext cx="116089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0C07DD3-DA4B-5846-BD6A-62CE469DC002}"/>
              </a:ext>
            </a:extLst>
          </p:cNvPr>
          <p:cNvSpPr>
            <a:spLocks noGrp="1"/>
          </p:cNvSpPr>
          <p:nvPr>
            <p:ph sz="half" idx="1"/>
          </p:nvPr>
        </p:nvSpPr>
        <p:spPr>
          <a:xfrm>
            <a:off x="268357" y="1460499"/>
            <a:ext cx="5751443" cy="4545853"/>
          </a:xfrm>
        </p:spPr>
        <p:txBody>
          <a:bodyPr/>
          <a:lstStyle>
            <a:lvl1pPr>
              <a:buClr>
                <a:schemeClr val="accent6"/>
              </a:buCl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57350" indent="-285750">
              <a:buClr>
                <a:schemeClr val="accent6"/>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B439A6-3255-AC45-B6AB-3FB4CFCCADA7}"/>
              </a:ext>
            </a:extLst>
          </p:cNvPr>
          <p:cNvSpPr>
            <a:spLocks noGrp="1"/>
          </p:cNvSpPr>
          <p:nvPr>
            <p:ph sz="half" idx="2"/>
          </p:nvPr>
        </p:nvSpPr>
        <p:spPr>
          <a:xfrm>
            <a:off x="6172199" y="1460499"/>
            <a:ext cx="5705061" cy="4545853"/>
          </a:xfrm>
        </p:spPr>
        <p:txBody>
          <a:bodyPr/>
          <a:lstStyle>
            <a:lvl1pPr>
              <a:buClr>
                <a:schemeClr val="accent6"/>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34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30E10-40D5-4C41-9E02-1CF6CD009DE5}"/>
              </a:ext>
            </a:extLst>
          </p:cNvPr>
          <p:cNvSpPr>
            <a:spLocks noGrp="1"/>
          </p:cNvSpPr>
          <p:nvPr>
            <p:ph type="title"/>
          </p:nvPr>
        </p:nvSpPr>
        <p:spPr>
          <a:xfrm>
            <a:off x="217713" y="19403"/>
            <a:ext cx="11723915" cy="1284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FFD7C-F2BB-FD42-9838-2354E06A03C7}"/>
              </a:ext>
            </a:extLst>
          </p:cNvPr>
          <p:cNvSpPr>
            <a:spLocks noGrp="1"/>
          </p:cNvSpPr>
          <p:nvPr>
            <p:ph type="body" idx="1"/>
          </p:nvPr>
        </p:nvSpPr>
        <p:spPr>
          <a:xfrm>
            <a:off x="217713" y="1479902"/>
            <a:ext cx="11723915" cy="4616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236362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478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2D83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58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Algorithm Overview</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Our attack targets one hidden layer at a time.</a:t>
            </a:r>
          </a:p>
          <a:p>
            <a:r>
              <a:rPr lang="en-US" dirty="0"/>
              <a:t>It sequentially launches three attacking procedures for each layer:</a:t>
            </a:r>
            <a:endParaRPr lang="en-US" altLang="zh-CN" dirty="0"/>
          </a:p>
          <a:p>
            <a:pPr lvl="1"/>
            <a:r>
              <a:rPr lang="en-US" dirty="0"/>
              <a:t>Key bit inference</a:t>
            </a:r>
          </a:p>
          <a:p>
            <a:pPr lvl="1"/>
            <a:r>
              <a:rPr lang="en-US" dirty="0"/>
              <a:t>Learning attack</a:t>
            </a:r>
          </a:p>
          <a:p>
            <a:pPr lvl="1"/>
            <a:r>
              <a:rPr lang="en-US" dirty="0"/>
              <a:t>Validation and correction</a:t>
            </a:r>
          </a:p>
          <a:p>
            <a:pPr lvl="1"/>
            <a:endParaRPr lang="en-US" dirty="0"/>
          </a:p>
        </p:txBody>
      </p:sp>
    </p:spTree>
    <p:extLst>
      <p:ext uri="{BB962C8B-B14F-4D97-AF65-F5344CB8AC3E}">
        <p14:creationId xmlns:p14="http://schemas.microsoft.com/office/powerpoint/2010/main" val="277274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The Key Bit Inference Procedure (Witness)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altLang="zh-CN" dirty="0"/>
              <a:t>Step 1: find a witness to the hyperplane induced by the targeted </a:t>
            </a:r>
            <a:r>
              <a:rPr lang="en-US" altLang="zh-CN" dirty="0" err="1"/>
              <a:t>ReLU</a:t>
            </a:r>
            <a:r>
              <a:rPr lang="en-US" altLang="zh-CN" dirty="0"/>
              <a:t> function.</a:t>
            </a:r>
          </a:p>
          <a:p>
            <a:pPr lvl="1"/>
            <a:r>
              <a:rPr lang="en-US" altLang="zh-CN" dirty="0"/>
              <a:t>Randomly choose a line in the input space.</a:t>
            </a:r>
          </a:p>
          <a:p>
            <a:pPr lvl="1"/>
            <a:r>
              <a:rPr lang="en-US" altLang="zh-CN" dirty="0"/>
              <a:t>Draw several samples along the line.</a:t>
            </a:r>
          </a:p>
          <a:p>
            <a:pPr lvl="1"/>
            <a:r>
              <a:rPr lang="en-US" altLang="zh-CN" dirty="0"/>
              <a:t>Find two consecutive samples that yield opposite signs for the input value of the targeted </a:t>
            </a:r>
            <a:r>
              <a:rPr lang="en-US" altLang="zh-CN" dirty="0" err="1"/>
              <a:t>ReLU</a:t>
            </a:r>
            <a:r>
              <a:rPr lang="en-US" altLang="zh-CN" dirty="0"/>
              <a:t> function.</a:t>
            </a:r>
          </a:p>
          <a:p>
            <a:pPr lvl="1"/>
            <a:r>
              <a:rPr lang="en-US" altLang="zh-CN" dirty="0"/>
              <a:t>Launch a binary search between the two samples until it finds a critical point for the </a:t>
            </a:r>
            <a:r>
              <a:rPr lang="en-US" altLang="zh-CN" dirty="0" err="1"/>
              <a:t>ReLU</a:t>
            </a:r>
            <a:r>
              <a:rPr lang="en-US" altLang="zh-CN" dirty="0"/>
              <a:t> function.</a:t>
            </a:r>
          </a:p>
          <a:p>
            <a:endParaRPr lang="en-US" altLang="zh-CN" dirty="0"/>
          </a:p>
          <a:p>
            <a:endParaRPr lang="en-US" dirty="0"/>
          </a:p>
        </p:txBody>
      </p:sp>
    </p:spTree>
    <p:extLst>
      <p:ext uri="{BB962C8B-B14F-4D97-AF65-F5344CB8AC3E}">
        <p14:creationId xmlns:p14="http://schemas.microsoft.com/office/powerpoint/2010/main" val="407629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The Key Bit Inference Procedure (Basis Vector)</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Step 2: to extract the key bit associated with the </a:t>
            </a:r>
            <a:r>
              <a:rPr lang="en-US" i="1" dirty="0"/>
              <a:t>j</a:t>
            </a:r>
            <a:r>
              <a:rPr lang="en-US" dirty="0"/>
              <a:t>-</a:t>
            </a:r>
            <a:r>
              <a:rPr lang="en-US" dirty="0" err="1"/>
              <a:t>th</a:t>
            </a:r>
            <a:r>
              <a:rPr lang="en-US" dirty="0"/>
              <a:t> neuron in the </a:t>
            </a:r>
            <a:r>
              <a:rPr lang="en-US" i="1" dirty="0" err="1"/>
              <a:t>i</a:t>
            </a:r>
            <a:r>
              <a:rPr lang="en-US" dirty="0" err="1"/>
              <a:t>-th</a:t>
            </a:r>
            <a:r>
              <a:rPr lang="en-US" dirty="0"/>
              <a:t> hidden layer, we need to find the </a:t>
            </a:r>
            <a:r>
              <a:rPr lang="en-US" i="1" dirty="0"/>
              <a:t>j</a:t>
            </a:r>
            <a:r>
              <a:rPr lang="en-US" dirty="0"/>
              <a:t>-</a:t>
            </a:r>
            <a:r>
              <a:rPr lang="en-US" dirty="0" err="1"/>
              <a:t>th</a:t>
            </a:r>
            <a:r>
              <a:rPr lang="en-US" dirty="0"/>
              <a:t> </a:t>
            </a:r>
            <a:r>
              <a:rPr lang="en-US" i="1" dirty="0"/>
              <a:t>basis vector </a:t>
            </a:r>
            <a:r>
              <a:rPr lang="en-US" dirty="0"/>
              <a:t>for that layer.</a:t>
            </a:r>
          </a:p>
          <a:p>
            <a:r>
              <a:rPr lang="en-US" altLang="zh-CN" dirty="0"/>
              <a:t>We can determine the key value by moving along the basis vector from a point (witness) on the associated hyperplane.</a:t>
            </a:r>
          </a:p>
          <a:p>
            <a:r>
              <a:rPr lang="en-US" altLang="zh-CN" dirty="0"/>
              <a:t>In practice, we find the pre-image of the basis vector with least squares.</a:t>
            </a:r>
          </a:p>
          <a:p>
            <a:pPr marL="0" indent="0">
              <a:buNone/>
            </a:pPr>
            <a:endParaRPr lang="en-US" altLang="zh-CN" dirty="0"/>
          </a:p>
          <a:p>
            <a:endParaRPr lang="en-US" dirty="0"/>
          </a:p>
        </p:txBody>
      </p:sp>
      <p:pic>
        <p:nvPicPr>
          <p:cNvPr id="4" name="Picture 3">
            <a:extLst>
              <a:ext uri="{FF2B5EF4-FFF2-40B4-BE49-F238E27FC236}">
                <a16:creationId xmlns:a16="http://schemas.microsoft.com/office/drawing/2014/main" id="{DCA8A08F-1212-7228-A5DE-471EC406214E}"/>
              </a:ext>
            </a:extLst>
          </p:cNvPr>
          <p:cNvPicPr>
            <a:picLocks noChangeAspect="1"/>
          </p:cNvPicPr>
          <p:nvPr/>
        </p:nvPicPr>
        <p:blipFill>
          <a:blip r:embed="rId3"/>
          <a:stretch>
            <a:fillRect/>
          </a:stretch>
        </p:blipFill>
        <p:spPr>
          <a:xfrm>
            <a:off x="750025" y="4550658"/>
            <a:ext cx="2082892" cy="1520995"/>
          </a:xfrm>
          <a:prstGeom prst="rect">
            <a:avLst/>
          </a:prstGeom>
        </p:spPr>
      </p:pic>
    </p:spTree>
    <p:extLst>
      <p:ext uri="{BB962C8B-B14F-4D97-AF65-F5344CB8AC3E}">
        <p14:creationId xmlns:p14="http://schemas.microsoft.com/office/powerpoint/2010/main" val="144572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The Key Bit Inference Procedure (Sensitization)</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Can we always find a basis vector?</a:t>
            </a:r>
          </a:p>
          <a:p>
            <a:pPr lvl="1"/>
            <a:r>
              <a:rPr lang="en-US" altLang="zh-CN" dirty="0"/>
              <a:t>Depending on whether the architecture of the DNN is “expansive”.</a:t>
            </a:r>
          </a:p>
          <a:p>
            <a:r>
              <a:rPr lang="en-US" altLang="zh-CN" dirty="0"/>
              <a:t>Can we always observe the change from primary outputs?</a:t>
            </a:r>
          </a:p>
          <a:p>
            <a:pPr lvl="1"/>
            <a:r>
              <a:rPr lang="en-US" altLang="zh-CN" dirty="0"/>
              <a:t>As long as there exists a path from the neuron to the output node, such that all the </a:t>
            </a:r>
            <a:r>
              <a:rPr lang="en-US" altLang="zh-CN" dirty="0" err="1"/>
              <a:t>ReLU</a:t>
            </a:r>
            <a:r>
              <a:rPr lang="en-US" altLang="zh-CN" dirty="0"/>
              <a:t> functions along the path are active.</a:t>
            </a:r>
          </a:p>
          <a:p>
            <a:pPr marL="0" indent="0">
              <a:buNone/>
            </a:pPr>
            <a:endParaRPr lang="en-US" altLang="zh-CN" dirty="0"/>
          </a:p>
          <a:p>
            <a:endParaRPr lang="en-US" dirty="0"/>
          </a:p>
        </p:txBody>
      </p:sp>
      <p:pic>
        <p:nvPicPr>
          <p:cNvPr id="5" name="Picture 4">
            <a:extLst>
              <a:ext uri="{FF2B5EF4-FFF2-40B4-BE49-F238E27FC236}">
                <a16:creationId xmlns:a16="http://schemas.microsoft.com/office/drawing/2014/main" id="{B21D96A5-EBB2-7566-DF88-118CC9BE86D1}"/>
              </a:ext>
            </a:extLst>
          </p:cNvPr>
          <p:cNvPicPr>
            <a:picLocks noChangeAspect="1"/>
          </p:cNvPicPr>
          <p:nvPr/>
        </p:nvPicPr>
        <p:blipFill>
          <a:blip r:embed="rId3"/>
          <a:stretch>
            <a:fillRect/>
          </a:stretch>
        </p:blipFill>
        <p:spPr>
          <a:xfrm>
            <a:off x="7530064" y="4367719"/>
            <a:ext cx="4552929" cy="1886875"/>
          </a:xfrm>
          <a:prstGeom prst="rect">
            <a:avLst/>
          </a:prstGeom>
        </p:spPr>
      </p:pic>
    </p:spTree>
    <p:extLst>
      <p:ext uri="{BB962C8B-B14F-4D97-AF65-F5344CB8AC3E}">
        <p14:creationId xmlns:p14="http://schemas.microsoft.com/office/powerpoint/2010/main" val="298909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The Learning Attack Procedure</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The learning attack is launched on the remaining key bits.</a:t>
            </a:r>
          </a:p>
          <a:p>
            <a:pPr lvl="1"/>
            <a:r>
              <a:rPr lang="en-US" dirty="0"/>
              <a:t>Treat every key bit as a learnable parameter.</a:t>
            </a:r>
          </a:p>
          <a:p>
            <a:pPr lvl="1"/>
            <a:r>
              <a:rPr lang="en-US" dirty="0"/>
              <a:t>Substitute each key bit with a sigmoid function, whose range is [-1,+1].</a:t>
            </a:r>
          </a:p>
          <a:p>
            <a:pPr lvl="1"/>
            <a:r>
              <a:rPr lang="en-US" dirty="0"/>
              <a:t>Generate random input samples and query the oracle for corresponding outputs.</a:t>
            </a:r>
          </a:p>
          <a:p>
            <a:pPr lvl="1"/>
            <a:r>
              <a:rPr lang="en-US" dirty="0"/>
              <a:t>Fix a key bit to -1 or +1 when it is close to the range boundary.</a:t>
            </a:r>
          </a:p>
        </p:txBody>
      </p:sp>
    </p:spTree>
    <p:extLst>
      <p:ext uri="{BB962C8B-B14F-4D97-AF65-F5344CB8AC3E}">
        <p14:creationId xmlns:p14="http://schemas.microsoft.com/office/powerpoint/2010/main" val="248766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The Validation and Correction Procedure</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If all the key values of a hidden layer are correct, the hyperplanes of the neurons in the next hidden layer must overlap with those of the oracle.</a:t>
            </a:r>
          </a:p>
          <a:p>
            <a:r>
              <a:rPr lang="en-US" altLang="zh-CN" dirty="0"/>
              <a:t>If they do not overlap, the algorithm attempts to flip the learned key bits in an ascending order of their absolute values.</a:t>
            </a:r>
          </a:p>
        </p:txBody>
      </p:sp>
    </p:spTree>
    <p:extLst>
      <p:ext uri="{BB962C8B-B14F-4D97-AF65-F5344CB8AC3E}">
        <p14:creationId xmlns:p14="http://schemas.microsoft.com/office/powerpoint/2010/main" val="162579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Evaluation</a:t>
            </a:r>
          </a:p>
        </p:txBody>
      </p:sp>
      <p:pic>
        <p:nvPicPr>
          <p:cNvPr id="4" name="Content Placeholder 3">
            <a:extLst>
              <a:ext uri="{FF2B5EF4-FFF2-40B4-BE49-F238E27FC236}">
                <a16:creationId xmlns:a16="http://schemas.microsoft.com/office/drawing/2014/main" id="{8BB4AAFB-F1C2-6B8C-0CB7-982BC34DF036}"/>
              </a:ext>
            </a:extLst>
          </p:cNvPr>
          <p:cNvPicPr>
            <a:picLocks noGrp="1" noChangeAspect="1"/>
          </p:cNvPicPr>
          <p:nvPr>
            <p:ph idx="1"/>
          </p:nvPr>
        </p:nvPicPr>
        <p:blipFill>
          <a:blip r:embed="rId3"/>
          <a:stretch>
            <a:fillRect/>
          </a:stretch>
        </p:blipFill>
        <p:spPr>
          <a:xfrm>
            <a:off x="219075" y="1704753"/>
            <a:ext cx="11717338" cy="3991418"/>
          </a:xfrm>
          <a:prstGeom prst="rect">
            <a:avLst/>
          </a:prstGeom>
        </p:spPr>
      </p:pic>
    </p:spTree>
    <p:extLst>
      <p:ext uri="{BB962C8B-B14F-4D97-AF65-F5344CB8AC3E}">
        <p14:creationId xmlns:p14="http://schemas.microsoft.com/office/powerpoint/2010/main" val="223408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EF10-B44D-A948-944B-32797B95208F}"/>
              </a:ext>
            </a:extLst>
          </p:cNvPr>
          <p:cNvSpPr>
            <a:spLocks noGrp="1"/>
          </p:cNvSpPr>
          <p:nvPr>
            <p:ph type="ctrTitle"/>
          </p:nvPr>
        </p:nvSpPr>
        <p:spPr>
          <a:xfrm>
            <a:off x="179859" y="2068287"/>
            <a:ext cx="11011602" cy="1604154"/>
          </a:xfrm>
        </p:spPr>
        <p:txBody>
          <a:bodyPr>
            <a:normAutofit/>
          </a:bodyPr>
          <a:lstStyle/>
          <a:p>
            <a:r>
              <a:rPr lang="en-US" sz="4400" dirty="0"/>
              <a:t>Evaluating the Security of Logic Locking</a:t>
            </a:r>
            <a:br>
              <a:rPr lang="en-US" sz="4400" dirty="0"/>
            </a:br>
            <a:r>
              <a:rPr lang="en-US" sz="4400" dirty="0"/>
              <a:t>on Deep Neural Networks</a:t>
            </a:r>
          </a:p>
        </p:txBody>
      </p:sp>
      <p:sp>
        <p:nvSpPr>
          <p:cNvPr id="3" name="Subtitle 2">
            <a:extLst>
              <a:ext uri="{FF2B5EF4-FFF2-40B4-BE49-F238E27FC236}">
                <a16:creationId xmlns:a16="http://schemas.microsoft.com/office/drawing/2014/main" id="{C8FBEC77-A65E-A24C-953B-E6B5354E74F3}"/>
              </a:ext>
            </a:extLst>
          </p:cNvPr>
          <p:cNvSpPr>
            <a:spLocks noGrp="1"/>
          </p:cNvSpPr>
          <p:nvPr>
            <p:ph type="subTitle" idx="1"/>
          </p:nvPr>
        </p:nvSpPr>
        <p:spPr>
          <a:xfrm>
            <a:off x="179858" y="3906077"/>
            <a:ext cx="9654421" cy="698583"/>
          </a:xfrm>
        </p:spPr>
        <p:txBody>
          <a:bodyPr/>
          <a:lstStyle/>
          <a:p>
            <a:r>
              <a:rPr lang="en-US" altLang="zh-CN" sz="2400" dirty="0">
                <a:latin typeface="Georgia" panose="02040502050405020303" pitchFamily="18" charset="0"/>
                <a:ea typeface="Microsoft Sans Serif" panose="020B0604020202020204" pitchFamily="34" charset="0"/>
                <a:cs typeface="Microsoft Sans Serif" panose="020B0604020202020204" pitchFamily="34" charset="0"/>
              </a:rPr>
              <a:t>Northwestern University, USA</a:t>
            </a:r>
            <a:endParaRPr lang="zh-CN" altLang="en-US" sz="2400" dirty="0">
              <a:latin typeface="Georgia" panose="02040502050405020303" pitchFamily="18" charset="0"/>
              <a:cs typeface="Microsoft Sans Serif" panose="020B0604020202020204" pitchFamily="34" charset="0"/>
            </a:endParaRPr>
          </a:p>
          <a:p>
            <a:endParaRPr lang="en-US" dirty="0"/>
          </a:p>
        </p:txBody>
      </p:sp>
      <p:sp>
        <p:nvSpPr>
          <p:cNvPr id="4" name="Subtitle 2">
            <a:extLst>
              <a:ext uri="{FF2B5EF4-FFF2-40B4-BE49-F238E27FC236}">
                <a16:creationId xmlns:a16="http://schemas.microsoft.com/office/drawing/2014/main" id="{4A31D5D4-CB2F-D6FE-4840-E0B183549C96}"/>
              </a:ext>
            </a:extLst>
          </p:cNvPr>
          <p:cNvSpPr txBox="1">
            <a:spLocks/>
          </p:cNvSpPr>
          <p:nvPr/>
        </p:nvSpPr>
        <p:spPr>
          <a:xfrm>
            <a:off x="179858" y="4600879"/>
            <a:ext cx="9654421" cy="8401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6"/>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F47839"/>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C2D83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latin typeface="Georgia" panose="02040502050405020303" pitchFamily="18" charset="0"/>
                <a:ea typeface="Microsoft Sans Serif" panose="020B0604020202020204" pitchFamily="34" charset="0"/>
                <a:cs typeface="Microsoft Sans Serif" panose="020B0604020202020204" pitchFamily="34" charset="0"/>
              </a:rPr>
              <a:t>You Li*, </a:t>
            </a:r>
            <a:r>
              <a:rPr lang="en-US" altLang="zh-CN" dirty="0" err="1">
                <a:latin typeface="Georgia" panose="02040502050405020303" pitchFamily="18" charset="0"/>
                <a:ea typeface="Microsoft Sans Serif" panose="020B0604020202020204" pitchFamily="34" charset="0"/>
                <a:cs typeface="Microsoft Sans Serif" panose="020B0604020202020204" pitchFamily="34" charset="0"/>
              </a:rPr>
              <a:t>Guannan</a:t>
            </a:r>
            <a:r>
              <a:rPr lang="en-US" altLang="zh-CN" dirty="0">
                <a:latin typeface="Georgia" panose="02040502050405020303" pitchFamily="18" charset="0"/>
                <a:ea typeface="Microsoft Sans Serif" panose="020B0604020202020204" pitchFamily="34" charset="0"/>
                <a:cs typeface="Microsoft Sans Serif" panose="020B0604020202020204" pitchFamily="34" charset="0"/>
              </a:rPr>
              <a:t> Zhao*, </a:t>
            </a:r>
            <a:r>
              <a:rPr lang="en-US" altLang="zh-CN" dirty="0" err="1">
                <a:latin typeface="Georgia" panose="02040502050405020303" pitchFamily="18" charset="0"/>
                <a:ea typeface="Microsoft Sans Serif" panose="020B0604020202020204" pitchFamily="34" charset="0"/>
                <a:cs typeface="Microsoft Sans Serif" panose="020B0604020202020204" pitchFamily="34" charset="0"/>
              </a:rPr>
              <a:t>Yunqi</a:t>
            </a:r>
            <a:r>
              <a:rPr lang="en-US" altLang="zh-CN" dirty="0">
                <a:latin typeface="Georgia" panose="02040502050405020303" pitchFamily="18" charset="0"/>
                <a:ea typeface="Microsoft Sans Serif" panose="020B0604020202020204" pitchFamily="34" charset="0"/>
                <a:cs typeface="Microsoft Sans Serif" panose="020B0604020202020204" pitchFamily="34" charset="0"/>
              </a:rPr>
              <a:t> He, and Hai Zhou</a:t>
            </a:r>
            <a:endParaRPr lang="zh-CN" altLang="en-US" dirty="0">
              <a:latin typeface="Georgia" panose="02040502050405020303" pitchFamily="18" charset="0"/>
              <a:cs typeface="Microsoft Sans Serif" panose="020B0604020202020204" pitchFamily="34" charset="0"/>
            </a:endParaRPr>
          </a:p>
          <a:p>
            <a:endParaRPr lang="en-US" dirty="0"/>
          </a:p>
        </p:txBody>
      </p:sp>
      <p:pic>
        <p:nvPicPr>
          <p:cNvPr id="5" name="Google Shape;157;p26">
            <a:extLst>
              <a:ext uri="{FF2B5EF4-FFF2-40B4-BE49-F238E27FC236}">
                <a16:creationId xmlns:a16="http://schemas.microsoft.com/office/drawing/2014/main" id="{D3DA9EF1-549A-9188-5813-67A381087C1D}"/>
              </a:ext>
            </a:extLst>
          </p:cNvPr>
          <p:cNvPicPr preferRelativeResize="0">
            <a:picLocks noChangeAspect="1"/>
          </p:cNvPicPr>
          <p:nvPr/>
        </p:nvPicPr>
        <p:blipFill>
          <a:blip r:embed="rId3">
            <a:alphaModFix/>
          </a:blip>
          <a:stretch>
            <a:fillRect/>
          </a:stretch>
        </p:blipFill>
        <p:spPr>
          <a:xfrm>
            <a:off x="10768832" y="155633"/>
            <a:ext cx="1217979" cy="1216593"/>
          </a:xfrm>
          <a:prstGeom prst="rect">
            <a:avLst/>
          </a:prstGeom>
          <a:noFill/>
          <a:ln>
            <a:noFill/>
          </a:ln>
        </p:spPr>
      </p:pic>
      <p:sp>
        <p:nvSpPr>
          <p:cNvPr id="6" name="Subtitle 2">
            <a:extLst>
              <a:ext uri="{FF2B5EF4-FFF2-40B4-BE49-F238E27FC236}">
                <a16:creationId xmlns:a16="http://schemas.microsoft.com/office/drawing/2014/main" id="{5544B418-A405-82A3-A771-74032CC3DBAD}"/>
              </a:ext>
            </a:extLst>
          </p:cNvPr>
          <p:cNvSpPr txBox="1">
            <a:spLocks/>
          </p:cNvSpPr>
          <p:nvPr/>
        </p:nvSpPr>
        <p:spPr>
          <a:xfrm>
            <a:off x="179857" y="6362732"/>
            <a:ext cx="2195595" cy="3461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6"/>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F47839"/>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C2D83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latin typeface="Georgia" panose="02040502050405020303" pitchFamily="18" charset="0"/>
                <a:cs typeface="Microsoft Sans Serif" panose="020B0604020202020204" pitchFamily="34" charset="0"/>
              </a:rPr>
              <a:t>*Equal Contribution</a:t>
            </a:r>
          </a:p>
          <a:p>
            <a:endParaRPr lang="en-US" dirty="0"/>
          </a:p>
        </p:txBody>
      </p:sp>
    </p:spTree>
    <p:extLst>
      <p:ext uri="{BB962C8B-B14F-4D97-AF65-F5344CB8AC3E}">
        <p14:creationId xmlns:p14="http://schemas.microsoft.com/office/powerpoint/2010/main" val="53177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Security Threats to AI Systems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1. Intellectual property (IP) piracy</a:t>
            </a:r>
          </a:p>
          <a:p>
            <a:pPr lvl="1"/>
            <a:r>
              <a:rPr lang="en-US" dirty="0"/>
              <a:t>Replicate the model without the permission of the owner.</a:t>
            </a:r>
          </a:p>
          <a:p>
            <a:r>
              <a:rPr lang="en-US" dirty="0"/>
              <a:t>2. Extract sensitive training data</a:t>
            </a:r>
          </a:p>
          <a:p>
            <a:pPr lvl="1"/>
            <a:r>
              <a:rPr lang="en-US" dirty="0"/>
              <a:t>Model inversion attack</a:t>
            </a:r>
          </a:p>
          <a:p>
            <a:pPr lvl="1"/>
            <a:r>
              <a:rPr lang="en-US" dirty="0"/>
              <a:t>Membership inference attack</a:t>
            </a:r>
          </a:p>
          <a:p>
            <a:r>
              <a:rPr lang="en-US" dirty="0"/>
              <a:t>3. Abuse or deceive the DNN model</a:t>
            </a:r>
          </a:p>
          <a:p>
            <a:pPr lvl="1"/>
            <a:r>
              <a:rPr lang="en-US" dirty="0"/>
              <a:t>Adversarial attack</a:t>
            </a:r>
          </a:p>
          <a:p>
            <a:pPr lvl="1"/>
            <a:r>
              <a:rPr lang="en-US" dirty="0"/>
              <a:t>Data poisoning attack</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4888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Logic Locking on Integrated Circuits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altLang="zh-CN" dirty="0"/>
              <a:t>Logic locking leverages hardware root-of-trust to protect integrated circuits.</a:t>
            </a:r>
          </a:p>
          <a:p>
            <a:r>
              <a:rPr lang="en-US" altLang="zh-CN" dirty="0"/>
              <a:t>Logic locking embeds binary key bits into the </a:t>
            </a:r>
            <a:r>
              <a:rPr lang="en-US" altLang="zh-CN" i="1" dirty="0"/>
              <a:t>netlist</a:t>
            </a:r>
            <a:r>
              <a:rPr lang="en-US" altLang="zh-CN" dirty="0"/>
              <a:t> or the physical </a:t>
            </a:r>
            <a:r>
              <a:rPr lang="en-US" altLang="zh-CN" i="1" dirty="0"/>
              <a:t>layout</a:t>
            </a:r>
            <a:r>
              <a:rPr lang="en-US" altLang="zh-CN" dirty="0"/>
              <a:t> of a circuit.</a:t>
            </a:r>
          </a:p>
          <a:p>
            <a:pPr lvl="1"/>
            <a:r>
              <a:rPr lang="en-US" dirty="0"/>
              <a:t>The key bits are stored in a tamper-proof memory or a trusted platform module on hardware. </a:t>
            </a:r>
          </a:p>
          <a:p>
            <a:pPr lvl="1"/>
            <a:r>
              <a:rPr lang="en-US" dirty="0"/>
              <a:t>Without knowing the correct key, an adversary cannot recover the original functionality.</a:t>
            </a:r>
          </a:p>
          <a:p>
            <a:pPr marL="820400" lvl="1" indent="-410200">
              <a:lnSpc>
                <a:spcPct val="125000"/>
              </a:lnSpc>
              <a:buClr>
                <a:srgbClr val="4F2A83"/>
              </a:buClr>
              <a:buFont typeface="Courier New" panose="02070309020205020404" pitchFamily="49" charset="0"/>
              <a:buChar char="o"/>
            </a:pPr>
            <a:endParaRPr lang="en-US" sz="2400" dirty="0">
              <a:latin typeface="Georgia" panose="02040502050405020303" pitchFamily="18" charset="0"/>
              <a:cs typeface="Arial" panose="020B0604020202020204" pitchFamily="34" charset="0"/>
            </a:endParaRPr>
          </a:p>
          <a:p>
            <a:endParaRPr lang="en-US" dirty="0"/>
          </a:p>
          <a:p>
            <a:pPr lvl="1"/>
            <a:endParaRPr lang="en-US" dirty="0"/>
          </a:p>
          <a:p>
            <a:pPr lvl="1"/>
            <a:endParaRPr lang="en-US" dirty="0"/>
          </a:p>
          <a:p>
            <a:pPr lvl="1"/>
            <a:endParaRPr lang="en-US" dirty="0"/>
          </a:p>
        </p:txBody>
      </p:sp>
      <p:pic>
        <p:nvPicPr>
          <p:cNvPr id="1026" name="Picture 2" descr="A Brief History of Logic Locking | SpringerLink">
            <a:extLst>
              <a:ext uri="{FF2B5EF4-FFF2-40B4-BE49-F238E27FC236}">
                <a16:creationId xmlns:a16="http://schemas.microsoft.com/office/drawing/2014/main" id="{CF686046-76F3-0E27-EBDC-3AC7D5230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48" y="4077730"/>
            <a:ext cx="4532748" cy="1998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A2269A-C1DC-6831-79E9-B43EEE6D593F}"/>
              </a:ext>
            </a:extLst>
          </p:cNvPr>
          <p:cNvSpPr txBox="1"/>
          <p:nvPr/>
        </p:nvSpPr>
        <p:spPr>
          <a:xfrm>
            <a:off x="395417" y="6005385"/>
            <a:ext cx="6796216" cy="307777"/>
          </a:xfrm>
          <a:prstGeom prst="rect">
            <a:avLst/>
          </a:prstGeom>
          <a:noFill/>
        </p:spPr>
        <p:txBody>
          <a:bodyPr wrap="square" rtlCol="0">
            <a:spAutoFit/>
          </a:bodyPr>
          <a:lstStyle/>
          <a:p>
            <a:r>
              <a:rPr lang="en-US" sz="1400" i="0" u="none" strike="noStrike" dirty="0">
                <a:solidFill>
                  <a:srgbClr val="000000"/>
                </a:solidFill>
                <a:effectLst/>
                <a:latin typeface="Times New Roman" panose="02020603050405020304" pitchFamily="18" charset="0"/>
                <a:cs typeface="Times New Roman" panose="02020603050405020304" pitchFamily="18" charset="0"/>
              </a:rPr>
              <a:t>A Brief </a:t>
            </a:r>
            <a:r>
              <a:rPr lang="en-US" sz="1400" dirty="0">
                <a:solidFill>
                  <a:srgbClr val="000000"/>
                </a:solidFill>
                <a:latin typeface="Times New Roman" panose="02020603050405020304" pitchFamily="18" charset="0"/>
                <a:cs typeface="Times New Roman" panose="02020603050405020304" pitchFamily="18" charset="0"/>
              </a:rPr>
              <a:t>History of Logic Locking. Muhammad Yasin, JV Rajendran and Ozgur </a:t>
            </a:r>
            <a:r>
              <a:rPr lang="en-US" sz="1400" dirty="0" err="1">
                <a:solidFill>
                  <a:srgbClr val="000000"/>
                </a:solidFill>
                <a:latin typeface="Times New Roman" panose="02020603050405020304" pitchFamily="18" charset="0"/>
                <a:cs typeface="Times New Roman" panose="02020603050405020304" pitchFamily="18" charset="0"/>
              </a:rPr>
              <a:t>Sinanoglu</a:t>
            </a:r>
            <a:r>
              <a:rPr lang="en-US" sz="1400" dirty="0">
                <a:solidFill>
                  <a:srgbClr val="00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07662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Logic Locking on DNNs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altLang="zh-CN" dirty="0"/>
              <a:t>Logic locking can be extended to DNNs by treating a DNN (network of neurons) as a circuit netlist (a network of logic gates).</a:t>
            </a:r>
          </a:p>
          <a:p>
            <a:r>
              <a:rPr lang="en-US" dirty="0"/>
              <a:t>A combination of an AI hardware and an embedded correct key serves as a license to access the service provided by the IP owner.</a:t>
            </a:r>
          </a:p>
          <a:p>
            <a:pPr marL="820400" lvl="1" indent="-410200">
              <a:lnSpc>
                <a:spcPct val="125000"/>
              </a:lnSpc>
              <a:buClr>
                <a:srgbClr val="4F2A83"/>
              </a:buClr>
              <a:buFont typeface="Courier New" panose="02070309020205020404" pitchFamily="49" charset="0"/>
              <a:buChar char="o"/>
            </a:pPr>
            <a:endParaRPr lang="en-US" sz="2400" dirty="0">
              <a:latin typeface="Georgia" panose="02040502050405020303" pitchFamily="18" charset="0"/>
              <a:cs typeface="Arial" panose="020B0604020202020204" pitchFamily="34" charset="0"/>
            </a:endParaRPr>
          </a:p>
          <a:p>
            <a:endParaRPr lang="en-US" dirty="0"/>
          </a:p>
          <a:p>
            <a:pPr lvl="1"/>
            <a:endParaRPr lang="en-US" dirty="0"/>
          </a:p>
          <a:p>
            <a:pPr lvl="1"/>
            <a:endParaRPr lang="en-US" dirty="0"/>
          </a:p>
          <a:p>
            <a:pPr lvl="1"/>
            <a:endParaRPr lang="en-US" dirty="0"/>
          </a:p>
        </p:txBody>
      </p:sp>
      <p:pic>
        <p:nvPicPr>
          <p:cNvPr id="5" name="Picture 4" descr="DeepXplore – Communications of the ACM">
            <a:extLst>
              <a:ext uri="{FF2B5EF4-FFF2-40B4-BE49-F238E27FC236}">
                <a16:creationId xmlns:a16="http://schemas.microsoft.com/office/drawing/2014/main" id="{465CB558-C419-A2D9-6C63-A348F2455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297" y="3899348"/>
            <a:ext cx="4586959" cy="192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5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Functional logic locking of DNNs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Hardware protected neural network</a:t>
            </a:r>
            <a:r>
              <a:rPr lang="zh-CN" altLang="en-US" dirty="0"/>
              <a:t> </a:t>
            </a:r>
            <a:r>
              <a:rPr lang="en-US" altLang="zh-CN" dirty="0"/>
              <a:t>(HPNN) is the state-of-the-art technique for DNN logic locking.</a:t>
            </a:r>
          </a:p>
          <a:p>
            <a:r>
              <a:rPr lang="en-US" dirty="0"/>
              <a:t>Each key bit controls whether to flip the pre-activation value of a neuron.</a:t>
            </a:r>
          </a:p>
          <a:p>
            <a:r>
              <a:rPr lang="en-US" dirty="0"/>
              <a:t>A DNN model is trained as a function of the pre-selected correct key.</a:t>
            </a:r>
          </a:p>
          <a:p>
            <a:endParaRPr lang="en-US" dirty="0"/>
          </a:p>
        </p:txBody>
      </p:sp>
      <p:pic>
        <p:nvPicPr>
          <p:cNvPr id="4" name="Picture 3">
            <a:extLst>
              <a:ext uri="{FF2B5EF4-FFF2-40B4-BE49-F238E27FC236}">
                <a16:creationId xmlns:a16="http://schemas.microsoft.com/office/drawing/2014/main" id="{D13B95DA-91E9-1B10-4B41-CD07A7D5E509}"/>
              </a:ext>
            </a:extLst>
          </p:cNvPr>
          <p:cNvPicPr>
            <a:picLocks noChangeAspect="1"/>
          </p:cNvPicPr>
          <p:nvPr/>
        </p:nvPicPr>
        <p:blipFill>
          <a:blip r:embed="rId3"/>
          <a:stretch>
            <a:fillRect/>
          </a:stretch>
        </p:blipFill>
        <p:spPr>
          <a:xfrm>
            <a:off x="3312640" y="3700836"/>
            <a:ext cx="5595551" cy="1867767"/>
          </a:xfrm>
          <a:prstGeom prst="rect">
            <a:avLst/>
          </a:prstGeom>
        </p:spPr>
      </p:pic>
      <p:sp>
        <p:nvSpPr>
          <p:cNvPr id="6" name="TextBox 5">
            <a:extLst>
              <a:ext uri="{FF2B5EF4-FFF2-40B4-BE49-F238E27FC236}">
                <a16:creationId xmlns:a16="http://schemas.microsoft.com/office/drawing/2014/main" id="{BBCC413D-57AD-D615-944E-A45FFBFA4005}"/>
              </a:ext>
            </a:extLst>
          </p:cNvPr>
          <p:cNvSpPr txBox="1"/>
          <p:nvPr/>
        </p:nvSpPr>
        <p:spPr>
          <a:xfrm>
            <a:off x="395416" y="6005385"/>
            <a:ext cx="11430000" cy="307777"/>
          </a:xfrm>
          <a:prstGeom prst="rect">
            <a:avLst/>
          </a:prstGeom>
          <a:noFill/>
        </p:spPr>
        <p:txBody>
          <a:bodyPr wrap="square" rtlCol="0">
            <a:spAutoFit/>
          </a:bodyPr>
          <a:lstStyle/>
          <a:p>
            <a:r>
              <a:rPr lang="en-US" sz="1400" i="0" u="none" strike="noStrike" dirty="0">
                <a:solidFill>
                  <a:srgbClr val="000000"/>
                </a:solidFill>
                <a:effectLst/>
                <a:latin typeface="Times New Roman" panose="02020603050405020304" pitchFamily="18" charset="0"/>
                <a:cs typeface="Times New Roman" panose="02020603050405020304" pitchFamily="18" charset="0"/>
              </a:rPr>
              <a:t>Hardware-Assisted Intellectual Property Protection of Deep Learning Models</a:t>
            </a:r>
            <a:r>
              <a:rPr lang="en-US" sz="1400" dirty="0">
                <a:solidFill>
                  <a:srgbClr val="000000"/>
                </a:solidFill>
                <a:latin typeface="Times New Roman" panose="02020603050405020304" pitchFamily="18" charset="0"/>
                <a:cs typeface="Times New Roman" panose="02020603050405020304" pitchFamily="18" charset="0"/>
              </a:rPr>
              <a:t>. Abhishek Chakraborty, Ankit Mondal, and Ankur Srivastava. In DAC 2020.</a:t>
            </a:r>
            <a:endParaRPr lang="en-US" dirty="0"/>
          </a:p>
        </p:txBody>
      </p:sp>
    </p:spTree>
    <p:extLst>
      <p:ext uri="{BB962C8B-B14F-4D97-AF65-F5344CB8AC3E}">
        <p14:creationId xmlns:p14="http://schemas.microsoft.com/office/powerpoint/2010/main" val="113866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Adversarial Model</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The adversary can be:</a:t>
            </a:r>
          </a:p>
          <a:p>
            <a:pPr lvl="1"/>
            <a:r>
              <a:rPr lang="en-US" dirty="0"/>
              <a:t>A malicious end-user</a:t>
            </a:r>
          </a:p>
          <a:p>
            <a:pPr lvl="1"/>
            <a:r>
              <a:rPr lang="en-US" dirty="0"/>
              <a:t>A malicious cloud service provider.</a:t>
            </a:r>
          </a:p>
          <a:p>
            <a:r>
              <a:rPr lang="en-US" dirty="0"/>
              <a:t>The adversary is capable of:</a:t>
            </a:r>
          </a:p>
          <a:p>
            <a:pPr lvl="1"/>
            <a:r>
              <a:rPr lang="en-US" dirty="0"/>
              <a:t>Downloading the model architecture and all the model parameters.</a:t>
            </a:r>
          </a:p>
          <a:p>
            <a:pPr lvl="1"/>
            <a:r>
              <a:rPr lang="en-US" dirty="0"/>
              <a:t>Obtaining a working DNN as the oracle.</a:t>
            </a:r>
          </a:p>
          <a:p>
            <a:pPr lvl="1"/>
            <a:r>
              <a:rPr lang="en-US" dirty="0"/>
              <a:t>Querying the oracle for arbitrary inputs and observe the corresponding logits or output vectors.</a:t>
            </a:r>
          </a:p>
          <a:p>
            <a:r>
              <a:rPr lang="en-US" dirty="0"/>
              <a:t>The adversary’s objective is:</a:t>
            </a:r>
          </a:p>
          <a:p>
            <a:pPr lvl="1"/>
            <a:r>
              <a:rPr lang="en-US" dirty="0"/>
              <a:t>Infer the correct key.</a:t>
            </a:r>
          </a:p>
          <a:p>
            <a:pPr lvl="1"/>
            <a:endParaRPr lang="en-US" dirty="0"/>
          </a:p>
          <a:p>
            <a:pPr lvl="1"/>
            <a:endParaRPr lang="en-US" dirty="0"/>
          </a:p>
        </p:txBody>
      </p:sp>
    </p:spTree>
    <p:extLst>
      <p:ext uri="{BB962C8B-B14F-4D97-AF65-F5344CB8AC3E}">
        <p14:creationId xmlns:p14="http://schemas.microsoft.com/office/powerpoint/2010/main" val="133928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Properties of DNNs: Geometry</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We consider the </a:t>
            </a:r>
            <a:r>
              <a:rPr lang="en-US" dirty="0" err="1"/>
              <a:t>ReLU</a:t>
            </a:r>
            <a:r>
              <a:rPr lang="en-US" dirty="0"/>
              <a:t> activation function.</a:t>
            </a:r>
          </a:p>
          <a:p>
            <a:r>
              <a:rPr lang="en-US" dirty="0"/>
              <a:t>Each </a:t>
            </a:r>
            <a:r>
              <a:rPr lang="en-US" dirty="0" err="1"/>
              <a:t>ReLU</a:t>
            </a:r>
            <a:r>
              <a:rPr lang="en-US" dirty="0"/>
              <a:t> function induces a </a:t>
            </a:r>
            <a:r>
              <a:rPr lang="en-US" i="1" dirty="0"/>
              <a:t>(p-1)</a:t>
            </a:r>
            <a:r>
              <a:rPr lang="en-US" dirty="0"/>
              <a:t>-dimensional </a:t>
            </a:r>
            <a:r>
              <a:rPr lang="en-US" i="1" dirty="0"/>
              <a:t>hyperplane</a:t>
            </a:r>
            <a:r>
              <a:rPr lang="en-US" dirty="0"/>
              <a:t> in the </a:t>
            </a:r>
            <a:r>
              <a:rPr lang="en-US" i="1" dirty="0"/>
              <a:t>p</a:t>
            </a:r>
            <a:r>
              <a:rPr lang="en-US" dirty="0"/>
              <a:t>-dimensional input space. </a:t>
            </a:r>
          </a:p>
          <a:p>
            <a:pPr lvl="1"/>
            <a:r>
              <a:rPr lang="en-US" dirty="0"/>
              <a:t>A hyperplane consists of the points in the input space such that the corresponding </a:t>
            </a:r>
            <a:r>
              <a:rPr lang="en-US" dirty="0" err="1"/>
              <a:t>ReLU</a:t>
            </a:r>
            <a:r>
              <a:rPr lang="en-US" dirty="0"/>
              <a:t> is at its </a:t>
            </a:r>
            <a:r>
              <a:rPr lang="en-US" i="1" dirty="0"/>
              <a:t>critical point</a:t>
            </a:r>
            <a:r>
              <a:rPr lang="en-US" dirty="0"/>
              <a:t>. </a:t>
            </a:r>
          </a:p>
          <a:p>
            <a:pPr lvl="1"/>
            <a:r>
              <a:rPr lang="en-US" dirty="0"/>
              <a:t>Hyperplanes split the input space into disjoint linear regions.</a:t>
            </a:r>
          </a:p>
          <a:p>
            <a:endParaRPr lang="en-US" dirty="0"/>
          </a:p>
        </p:txBody>
      </p:sp>
      <p:pic>
        <p:nvPicPr>
          <p:cNvPr id="4" name="Picture 3">
            <a:extLst>
              <a:ext uri="{FF2B5EF4-FFF2-40B4-BE49-F238E27FC236}">
                <a16:creationId xmlns:a16="http://schemas.microsoft.com/office/drawing/2014/main" id="{53E5BAB3-6F24-5A07-A294-4E4974C98A9E}"/>
              </a:ext>
            </a:extLst>
          </p:cNvPr>
          <p:cNvPicPr>
            <a:picLocks noChangeAspect="1"/>
          </p:cNvPicPr>
          <p:nvPr/>
        </p:nvPicPr>
        <p:blipFill>
          <a:blip r:embed="rId3"/>
          <a:stretch>
            <a:fillRect/>
          </a:stretch>
        </p:blipFill>
        <p:spPr>
          <a:xfrm>
            <a:off x="750025" y="4550658"/>
            <a:ext cx="2082892" cy="1520995"/>
          </a:xfrm>
          <a:prstGeom prst="rect">
            <a:avLst/>
          </a:prstGeom>
        </p:spPr>
      </p:pic>
      <p:pic>
        <p:nvPicPr>
          <p:cNvPr id="5" name="Picture 4">
            <a:extLst>
              <a:ext uri="{FF2B5EF4-FFF2-40B4-BE49-F238E27FC236}">
                <a16:creationId xmlns:a16="http://schemas.microsoft.com/office/drawing/2014/main" id="{21C116AB-D628-851E-A418-55CB5B412595}"/>
              </a:ext>
            </a:extLst>
          </p:cNvPr>
          <p:cNvPicPr>
            <a:picLocks noChangeAspect="1"/>
          </p:cNvPicPr>
          <p:nvPr/>
        </p:nvPicPr>
        <p:blipFill>
          <a:blip r:embed="rId4"/>
          <a:stretch>
            <a:fillRect/>
          </a:stretch>
        </p:blipFill>
        <p:spPr>
          <a:xfrm>
            <a:off x="7530064" y="4367719"/>
            <a:ext cx="4552929" cy="1886875"/>
          </a:xfrm>
          <a:prstGeom prst="rect">
            <a:avLst/>
          </a:prstGeom>
        </p:spPr>
      </p:pic>
    </p:spTree>
    <p:extLst>
      <p:ext uri="{BB962C8B-B14F-4D97-AF65-F5344CB8AC3E}">
        <p14:creationId xmlns:p14="http://schemas.microsoft.com/office/powerpoint/2010/main" val="335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6FF0-B846-1C47-9896-3A62D1718A82}"/>
              </a:ext>
            </a:extLst>
          </p:cNvPr>
          <p:cNvSpPr>
            <a:spLocks noGrp="1"/>
          </p:cNvSpPr>
          <p:nvPr>
            <p:ph type="title"/>
          </p:nvPr>
        </p:nvSpPr>
        <p:spPr/>
        <p:txBody>
          <a:bodyPr/>
          <a:lstStyle/>
          <a:p>
            <a:r>
              <a:rPr lang="en-US" dirty="0"/>
              <a:t>Properties of DNNs: Layers</a:t>
            </a:r>
          </a:p>
        </p:txBody>
      </p:sp>
      <p:sp>
        <p:nvSpPr>
          <p:cNvPr id="3" name="Content Placeholder 2">
            <a:extLst>
              <a:ext uri="{FF2B5EF4-FFF2-40B4-BE49-F238E27FC236}">
                <a16:creationId xmlns:a16="http://schemas.microsoft.com/office/drawing/2014/main" id="{74B16352-6FDF-5443-B3F9-7B596441FE89}"/>
              </a:ext>
            </a:extLst>
          </p:cNvPr>
          <p:cNvSpPr>
            <a:spLocks noGrp="1"/>
          </p:cNvSpPr>
          <p:nvPr>
            <p:ph idx="1"/>
          </p:nvPr>
        </p:nvSpPr>
        <p:spPr/>
        <p:txBody>
          <a:bodyPr>
            <a:normAutofit/>
          </a:bodyPr>
          <a:lstStyle/>
          <a:p>
            <a:r>
              <a:rPr lang="en-US" dirty="0"/>
              <a:t>The geometry of a hyperplane is determined by the parameters of the neurons in its </a:t>
            </a:r>
            <a:r>
              <a:rPr lang="en-US" i="1" dirty="0"/>
              <a:t>preceding</a:t>
            </a:r>
            <a:r>
              <a:rPr lang="en-US" dirty="0"/>
              <a:t> layers.</a:t>
            </a:r>
          </a:p>
          <a:p>
            <a:endParaRPr lang="en-US" dirty="0"/>
          </a:p>
        </p:txBody>
      </p:sp>
      <p:pic>
        <p:nvPicPr>
          <p:cNvPr id="5" name="Picture 4">
            <a:extLst>
              <a:ext uri="{FF2B5EF4-FFF2-40B4-BE49-F238E27FC236}">
                <a16:creationId xmlns:a16="http://schemas.microsoft.com/office/drawing/2014/main" id="{21C116AB-D628-851E-A418-55CB5B412595}"/>
              </a:ext>
            </a:extLst>
          </p:cNvPr>
          <p:cNvPicPr>
            <a:picLocks noChangeAspect="1"/>
          </p:cNvPicPr>
          <p:nvPr/>
        </p:nvPicPr>
        <p:blipFill>
          <a:blip r:embed="rId3"/>
          <a:stretch>
            <a:fillRect/>
          </a:stretch>
        </p:blipFill>
        <p:spPr>
          <a:xfrm>
            <a:off x="7530064" y="4367719"/>
            <a:ext cx="4552929" cy="1886875"/>
          </a:xfrm>
          <a:prstGeom prst="rect">
            <a:avLst/>
          </a:prstGeom>
        </p:spPr>
      </p:pic>
      <p:pic>
        <p:nvPicPr>
          <p:cNvPr id="6" name="Picture 5">
            <a:extLst>
              <a:ext uri="{FF2B5EF4-FFF2-40B4-BE49-F238E27FC236}">
                <a16:creationId xmlns:a16="http://schemas.microsoft.com/office/drawing/2014/main" id="{686E5A2B-4630-2161-666D-D1D815D217F2}"/>
              </a:ext>
            </a:extLst>
          </p:cNvPr>
          <p:cNvPicPr>
            <a:picLocks noChangeAspect="1"/>
          </p:cNvPicPr>
          <p:nvPr/>
        </p:nvPicPr>
        <p:blipFill>
          <a:blip r:embed="rId4"/>
          <a:stretch>
            <a:fillRect/>
          </a:stretch>
        </p:blipFill>
        <p:spPr>
          <a:xfrm>
            <a:off x="649867" y="4367719"/>
            <a:ext cx="4356166" cy="1520995"/>
          </a:xfrm>
          <a:prstGeom prst="rect">
            <a:avLst/>
          </a:prstGeom>
        </p:spPr>
      </p:pic>
    </p:spTree>
    <p:extLst>
      <p:ext uri="{BB962C8B-B14F-4D97-AF65-F5344CB8AC3E}">
        <p14:creationId xmlns:p14="http://schemas.microsoft.com/office/powerpoint/2010/main" val="3489214343"/>
      </p:ext>
    </p:extLst>
  </p:cSld>
  <p:clrMapOvr>
    <a:masterClrMapping/>
  </p:clrMapOvr>
</p:sld>
</file>

<file path=ppt/theme/theme1.xml><?xml version="1.0" encoding="utf-8"?>
<a:theme xmlns:a="http://schemas.openxmlformats.org/drawingml/2006/main" name="Office Theme">
  <a:themeElements>
    <a:clrScheme name="DAC 24">
      <a:dk1>
        <a:srgbClr val="000000"/>
      </a:dk1>
      <a:lt1>
        <a:srgbClr val="FFFFFF"/>
      </a:lt1>
      <a:dk2>
        <a:srgbClr val="44546A"/>
      </a:dk2>
      <a:lt2>
        <a:srgbClr val="E7E6E6"/>
      </a:lt2>
      <a:accent1>
        <a:srgbClr val="A5DDEE"/>
      </a:accent1>
      <a:accent2>
        <a:srgbClr val="ED7D31"/>
      </a:accent2>
      <a:accent3>
        <a:srgbClr val="C2D833"/>
      </a:accent3>
      <a:accent4>
        <a:srgbClr val="BFDCE0"/>
      </a:accent4>
      <a:accent5>
        <a:srgbClr val="8CCDA3"/>
      </a:accent5>
      <a:accent6>
        <a:srgbClr val="00769E"/>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C_988440-22_ConfPPT" id="{6CFC76B5-DB0D-744B-9489-9CA543BDAB82}" vid="{DFBF51DB-2589-AD47-9D9D-4E54BCE095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13074</TotalTime>
  <Words>2356</Words>
  <Application>Microsoft Macintosh PowerPoint</Application>
  <PresentationFormat>Widescreen</PresentationFormat>
  <Paragraphs>162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Franklin Gothic Book</vt:lpstr>
      <vt:lpstr>Franklin Gothic Medium</vt:lpstr>
      <vt:lpstr>Georgia</vt:lpstr>
      <vt:lpstr>Times New Roman</vt:lpstr>
      <vt:lpstr>Office Theme</vt:lpstr>
      <vt:lpstr>PowerPoint Presentation</vt:lpstr>
      <vt:lpstr>Evaluating the Security of Logic Locking on Deep Neural Networks</vt:lpstr>
      <vt:lpstr>Security Threats to AI Systems</vt:lpstr>
      <vt:lpstr>Logic Locking on Integrated Circuits</vt:lpstr>
      <vt:lpstr>Logic Locking on DNNs</vt:lpstr>
      <vt:lpstr>Functional logic locking of DNNs</vt:lpstr>
      <vt:lpstr>Adversarial Model</vt:lpstr>
      <vt:lpstr>Properties of DNNs: Geometry</vt:lpstr>
      <vt:lpstr>Properties of DNNs: Layers</vt:lpstr>
      <vt:lpstr>Algorithm Overview</vt:lpstr>
      <vt:lpstr>The Key Bit Inference Procedure (Witness)</vt:lpstr>
      <vt:lpstr>The Key Bit Inference Procedure (Basis Vector)</vt:lpstr>
      <vt:lpstr>The Key Bit Inference Procedure (Sensitization)</vt:lpstr>
      <vt:lpstr>The Learning Attack Procedure</vt:lpstr>
      <vt:lpstr>The Validation and Correction Procedure</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Punsalan, Ben</dc:creator>
  <cp:lastModifiedBy>k431</cp:lastModifiedBy>
  <cp:revision>83</cp:revision>
  <dcterms:created xsi:type="dcterms:W3CDTF">2022-10-11T16:50:48Z</dcterms:created>
  <dcterms:modified xsi:type="dcterms:W3CDTF">2024-06-25T18:17:50Z</dcterms:modified>
</cp:coreProperties>
</file>