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256" r:id="rId3"/>
    <p:sldId id="269" r:id="rId4"/>
    <p:sldId id="258" r:id="rId5"/>
    <p:sldId id="270" r:id="rId6"/>
    <p:sldId id="271" r:id="rId7"/>
    <p:sldId id="274" r:id="rId8"/>
    <p:sldId id="272" r:id="rId9"/>
    <p:sldId id="275" r:id="rId10"/>
    <p:sldId id="273" r:id="rId11"/>
    <p:sldId id="276" r:id="rId12"/>
    <p:sldId id="279" r:id="rId13"/>
    <p:sldId id="280" r:id="rId14"/>
    <p:sldId id="267" r:id="rId15"/>
    <p:sldId id="278" r:id="rId16"/>
    <p:sldId id="268" r:id="rId17"/>
    <p:sldId id="260" r:id="rId18"/>
    <p:sldId id="281"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54" autoAdjust="0"/>
    <p:restoredTop sz="67712" autoAdjust="0"/>
  </p:normalViewPr>
  <p:slideViewPr>
    <p:cSldViewPr snapToGrid="0" snapToObjects="1">
      <p:cViewPr varScale="1">
        <p:scale>
          <a:sx n="65" d="100"/>
          <a:sy n="65" d="100"/>
        </p:scale>
        <p:origin x="13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2A547-0FB7-ED45-9236-2F0F48561B39}" type="datetimeFigureOut">
              <a:rPr lang="en-US" smtClean="0"/>
              <a:t>6/8/2023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8BBA0C-13F6-E84E-B2ED-FA77A48341D8}" type="slidenum">
              <a:rPr lang="en-US" smtClean="0"/>
              <a:t>‹#›</a:t>
            </a:fld>
            <a:endParaRPr lang="en-US"/>
          </a:p>
        </p:txBody>
      </p:sp>
    </p:spTree>
    <p:extLst>
      <p:ext uri="{BB962C8B-B14F-4D97-AF65-F5344CB8AC3E}">
        <p14:creationId xmlns:p14="http://schemas.microsoft.com/office/powerpoint/2010/main" val="33441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in this presentation, we will discuss a symbolic model checking algorithm which verifies whether two systems are equivalent modulo timing differences. I am You Li, and this work is done in collaboration with </a:t>
            </a:r>
            <a:r>
              <a:rPr lang="en-US" dirty="0" err="1"/>
              <a:t>Guannan</a:t>
            </a:r>
            <a:r>
              <a:rPr lang="en-US" dirty="0"/>
              <a:t> Zhao and supervised by Prof. Hai Zhou.</a:t>
            </a:r>
          </a:p>
        </p:txBody>
      </p:sp>
      <p:sp>
        <p:nvSpPr>
          <p:cNvPr id="4" name="Slide Number Placeholder 3"/>
          <p:cNvSpPr>
            <a:spLocks noGrp="1"/>
          </p:cNvSpPr>
          <p:nvPr>
            <p:ph type="sldNum" sz="quarter" idx="5"/>
          </p:nvPr>
        </p:nvSpPr>
        <p:spPr/>
        <p:txBody>
          <a:bodyPr/>
          <a:lstStyle/>
          <a:p>
            <a:fld id="{BA8BBA0C-13F6-E84E-B2ED-FA77A48341D8}" type="slidenum">
              <a:rPr lang="en-US" smtClean="0"/>
              <a:t>2</a:t>
            </a:fld>
            <a:endParaRPr lang="en-US"/>
          </a:p>
        </p:txBody>
      </p:sp>
    </p:spTree>
    <p:extLst>
      <p:ext uri="{BB962C8B-B14F-4D97-AF65-F5344CB8AC3E}">
        <p14:creationId xmlns:p14="http://schemas.microsoft.com/office/powerpoint/2010/main" val="3903286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IC3 is the state-of-the-art symbolic model checking algorithm that can search for an inductive invariant. IC3 maintains a formula F during its execution. It incrementally conjoins new clauses to F until F becomes an inductive invariant. A new clause c can be conjoined with F, if F and c and transition T implies c–prime. Here c-prime is the next-state version of c.</a:t>
            </a:r>
          </a:p>
          <a:p>
            <a:endParaRPr lang="en-US" dirty="0"/>
          </a:p>
          <a:p>
            <a:r>
              <a:rPr lang="en-US" dirty="0"/>
              <a:t>Now consider our problem of finding the inductive invariant for stuttering. In our case, even if two clauses c1 and c2 are both relatively inductive to F, their conjunction may not be relatively inductive to F due to the disjunction operator!</a:t>
            </a:r>
          </a:p>
          <a:p>
            <a:endParaRPr lang="en-US" dirty="0"/>
          </a:p>
          <a:p>
            <a:r>
              <a:rPr lang="en-US" dirty="0"/>
              <a:t>Next, we will explain how to resolve this issue.</a:t>
            </a:r>
          </a:p>
        </p:txBody>
      </p:sp>
      <p:sp>
        <p:nvSpPr>
          <p:cNvPr id="4" name="Slide Number Placeholder 3"/>
          <p:cNvSpPr>
            <a:spLocks noGrp="1"/>
          </p:cNvSpPr>
          <p:nvPr>
            <p:ph type="sldNum" sz="quarter" idx="5"/>
          </p:nvPr>
        </p:nvSpPr>
        <p:spPr/>
        <p:txBody>
          <a:bodyPr/>
          <a:lstStyle/>
          <a:p>
            <a:fld id="{BA8BBA0C-13F6-E84E-B2ED-FA77A48341D8}" type="slidenum">
              <a:rPr lang="en-US" smtClean="0"/>
              <a:t>11</a:t>
            </a:fld>
            <a:endParaRPr lang="en-US"/>
          </a:p>
        </p:txBody>
      </p:sp>
    </p:spTree>
    <p:extLst>
      <p:ext uri="{BB962C8B-B14F-4D97-AF65-F5344CB8AC3E}">
        <p14:creationId xmlns:p14="http://schemas.microsoft.com/office/powerpoint/2010/main" val="4662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I am Guannan Zhao. In the following, I will explain our</a:t>
            </a:r>
            <a:r>
              <a:rPr lang="en-US" altLang="zh-CN" dirty="0"/>
              <a:t> reversed approach to get rid of the disjunction operator. The original problem checks whether the negation of P-product is reachable from any I-product states. Here we switch the roles of I-product and P-product. Also, we reverse the directions of T-synchronize and T-stuttering by switching the current and the next state variables for each branch. The new problem checks whether I-product is backward reachable from any not-P-product states.</a:t>
            </a:r>
          </a:p>
          <a:p>
            <a:endParaRPr lang="en-US" altLang="zh-CN" dirty="0"/>
          </a:p>
          <a:p>
            <a:r>
              <a:rPr lang="en-US" altLang="zh-CN" dirty="0"/>
              <a:t>Notice that the new formula (b) has no disjunction operators in it.</a:t>
            </a:r>
          </a:p>
          <a:p>
            <a:endParaRPr lang="en-US" altLang="zh-CN" dirty="0"/>
          </a:p>
        </p:txBody>
      </p:sp>
      <p:sp>
        <p:nvSpPr>
          <p:cNvPr id="4" name="Slide Number Placeholder 3"/>
          <p:cNvSpPr>
            <a:spLocks noGrp="1"/>
          </p:cNvSpPr>
          <p:nvPr>
            <p:ph type="sldNum" sz="quarter" idx="5"/>
          </p:nvPr>
        </p:nvSpPr>
        <p:spPr/>
        <p:txBody>
          <a:bodyPr/>
          <a:lstStyle/>
          <a:p>
            <a:fld id="{BA8BBA0C-13F6-E84E-B2ED-FA77A48341D8}" type="slidenum">
              <a:rPr lang="en-US" smtClean="0"/>
              <a:t>12</a:t>
            </a:fld>
            <a:endParaRPr lang="en-US"/>
          </a:p>
        </p:txBody>
      </p:sp>
    </p:spTree>
    <p:extLst>
      <p:ext uri="{BB962C8B-B14F-4D97-AF65-F5344CB8AC3E}">
        <p14:creationId xmlns:p14="http://schemas.microsoft.com/office/powerpoint/2010/main" val="3784016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If an INV-circle exists, design A and design B are observational equivalent modulo stuttering. Why? Remember that the state transition graph of the product machine has a tree structure. Condition (b) states that, </a:t>
            </a:r>
            <a:r>
              <a:rPr lang="en-US" altLang="zh-CN" dirty="0" err="1"/>
              <a:t>sa</a:t>
            </a:r>
            <a:r>
              <a:rPr lang="en-US" altLang="zh-CN" dirty="0"/>
              <a:t> and sb are both successor states of s. It ensures that if </a:t>
            </a:r>
            <a:r>
              <a:rPr lang="en-US" altLang="zh-CN" dirty="0" err="1"/>
              <a:t>sa</a:t>
            </a:r>
            <a:r>
              <a:rPr lang="en-US" altLang="zh-CN" dirty="0"/>
              <a:t> and sb are both INV-circle-states, s should also be an INV-circle-state. Condition (c) ensures that all the INV-circle-states are not-I-product states. Therefore, a tree in the state transition graph, whose root node is an I-product state and whose leaf nodes are all not-P-product states, cannot exist. As a result, from every state in I-product, there must exist a lasso-shaped infinite path, such that all states along the path satisfies observational equivalence.</a:t>
            </a:r>
          </a:p>
          <a:p>
            <a:endParaRPr lang="en-US" altLang="zh-CN" dirty="0"/>
          </a:p>
          <a:p>
            <a:r>
              <a:rPr lang="en-US" altLang="zh-CN" dirty="0"/>
              <a:t>We also proved in the paper that INV-product is an inductive invariant for stuttering if and only if the negation of INV-product is a reversed inductive invariant for stuttering.</a:t>
            </a:r>
          </a:p>
          <a:p>
            <a:endParaRPr lang="en-US" dirty="0"/>
          </a:p>
        </p:txBody>
      </p:sp>
      <p:sp>
        <p:nvSpPr>
          <p:cNvPr id="4" name="Slide Number Placeholder 3"/>
          <p:cNvSpPr>
            <a:spLocks noGrp="1"/>
          </p:cNvSpPr>
          <p:nvPr>
            <p:ph type="sldNum" sz="quarter" idx="5"/>
          </p:nvPr>
        </p:nvSpPr>
        <p:spPr/>
        <p:txBody>
          <a:bodyPr/>
          <a:lstStyle/>
          <a:p>
            <a:fld id="{BA8BBA0C-13F6-E84E-B2ED-FA77A48341D8}" type="slidenum">
              <a:rPr lang="en-US" smtClean="0"/>
              <a:t>13</a:t>
            </a:fld>
            <a:endParaRPr lang="en-US"/>
          </a:p>
        </p:txBody>
      </p:sp>
    </p:spTree>
    <p:extLst>
      <p:ext uri="{BB962C8B-B14F-4D97-AF65-F5344CB8AC3E}">
        <p14:creationId xmlns:p14="http://schemas.microsoft.com/office/powerpoint/2010/main" val="1069685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briefly discuss our SE3 algorithm. </a:t>
            </a:r>
          </a:p>
          <a:p>
            <a:endParaRPr lang="en-US" dirty="0"/>
          </a:p>
          <a:p>
            <a:r>
              <a:rPr lang="en-US" dirty="0"/>
              <a:t>If the two designs under verification are observational equivalent modulo stuttering, SE3 will eventually find an inductive invariant and return true. On the contrary, if the two designs are not equivalent, SE3 will return false and find a counterexample tree, which basically means the observational equivalence will be eventually violated on all branches of the tree. SE3 adapts several optimization techniques from IC3, such as clause generalization and propagation, to speed up the execution.</a:t>
            </a:r>
          </a:p>
          <a:p>
            <a:endParaRPr lang="en-US" dirty="0"/>
          </a:p>
          <a:p>
            <a:r>
              <a:rPr lang="en-US" dirty="0"/>
              <a:t>Furthermore, we leverage word-level abstractions to make SE3 more efficient on large sequential circuits.</a:t>
            </a:r>
          </a:p>
        </p:txBody>
      </p:sp>
      <p:sp>
        <p:nvSpPr>
          <p:cNvPr id="4" name="Slide Number Placeholder 3"/>
          <p:cNvSpPr>
            <a:spLocks noGrp="1"/>
          </p:cNvSpPr>
          <p:nvPr>
            <p:ph type="sldNum" sz="quarter" idx="5"/>
          </p:nvPr>
        </p:nvSpPr>
        <p:spPr/>
        <p:txBody>
          <a:bodyPr/>
          <a:lstStyle/>
          <a:p>
            <a:fld id="{BA8BBA0C-13F6-E84E-B2ED-FA77A48341D8}" type="slidenum">
              <a:rPr lang="en-US" smtClean="0"/>
              <a:t>14</a:t>
            </a:fld>
            <a:endParaRPr lang="en-US"/>
          </a:p>
        </p:txBody>
      </p:sp>
    </p:spTree>
    <p:extLst>
      <p:ext uri="{BB962C8B-B14F-4D97-AF65-F5344CB8AC3E}">
        <p14:creationId xmlns:p14="http://schemas.microsoft.com/office/powerpoint/2010/main" val="1513412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we use syntax abstraction to map bit-level concrete states into word-level abstract states. An abstract state is a partition assignments of a subset of the terms and atoms used by the original model.</a:t>
            </a:r>
          </a:p>
          <a:p>
            <a:endParaRPr lang="en-US" dirty="0"/>
          </a:p>
          <a:p>
            <a:r>
              <a:rPr lang="en-US" dirty="0"/>
              <a:t>We give some examples of syntax abstraction in the table. As you can see, an abstract state consists of two parts. The first part are the terms grouped by equality, and the second part are the values of Boolean expressions. By doing so, it removes irrelevant bit-level details and scales well to large word sizes.</a:t>
            </a:r>
          </a:p>
          <a:p>
            <a:endParaRPr lang="en-US" dirty="0"/>
          </a:p>
          <a:p>
            <a:r>
              <a:rPr lang="en-US" dirty="0"/>
              <a:t>Due to the abstraction, SE3 may find spurious counterexamples during execution. When this happens, SE3 introduces new terms and atoms to eliminate the counterexamples. Leveraging this strategy, SE3 iteratively refines the abstract domain for reasoning until it can make a conclusion.</a:t>
            </a:r>
          </a:p>
        </p:txBody>
      </p:sp>
      <p:sp>
        <p:nvSpPr>
          <p:cNvPr id="4" name="Slide Number Placeholder 3"/>
          <p:cNvSpPr>
            <a:spLocks noGrp="1"/>
          </p:cNvSpPr>
          <p:nvPr>
            <p:ph type="sldNum" sz="quarter" idx="5"/>
          </p:nvPr>
        </p:nvSpPr>
        <p:spPr/>
        <p:txBody>
          <a:bodyPr/>
          <a:lstStyle/>
          <a:p>
            <a:fld id="{BA8BBA0C-13F6-E84E-B2ED-FA77A48341D8}" type="slidenum">
              <a:rPr lang="en-US" smtClean="0"/>
              <a:t>15</a:t>
            </a:fld>
            <a:endParaRPr lang="en-US"/>
          </a:p>
        </p:txBody>
      </p:sp>
    </p:spTree>
    <p:extLst>
      <p:ext uri="{BB962C8B-B14F-4D97-AF65-F5344CB8AC3E}">
        <p14:creationId xmlns:p14="http://schemas.microsoft.com/office/powerpoint/2010/main" val="1239133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As a case study, we compare SE3 with Kairos, the most recent work on non-cycle-accurate equivalence checking. Interestingly, we observe that they complement each other. While SE3 is more efficient in verifying equivalence, Kairos tends to find counterexamples more quickly for non-equivalent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We believe this is because they align state sequences in different ways. For example, when only the final state is observable, Kairos simply inserts all stuttering steps in the end. On the contrary, SE3 can freely choose where to insert stuttering steps, resulting in a better alignment for syntax abstraction. This advantage becomes more significant as the word size grows. For the same reason, if the two systems are not equivalent, SE3 needs to spend more time to choose branches until a counterexample tree is found.</a:t>
            </a:r>
          </a:p>
        </p:txBody>
      </p:sp>
      <p:sp>
        <p:nvSpPr>
          <p:cNvPr id="4" name="灯片编号占位符 3"/>
          <p:cNvSpPr>
            <a:spLocks noGrp="1"/>
          </p:cNvSpPr>
          <p:nvPr>
            <p:ph type="sldNum" sz="quarter" idx="5"/>
          </p:nvPr>
        </p:nvSpPr>
        <p:spPr/>
        <p:txBody>
          <a:bodyPr/>
          <a:lstStyle/>
          <a:p>
            <a:fld id="{BA8BBA0C-13F6-E84E-B2ED-FA77A48341D8}" type="slidenum">
              <a:rPr lang="en-US" smtClean="0"/>
              <a:t>16</a:t>
            </a:fld>
            <a:endParaRPr lang="en-US"/>
          </a:p>
        </p:txBody>
      </p:sp>
    </p:spTree>
    <p:extLst>
      <p:ext uri="{BB962C8B-B14F-4D97-AF65-F5344CB8AC3E}">
        <p14:creationId xmlns:p14="http://schemas.microsoft.com/office/powerpoint/2010/main" val="3289073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evaluate the performance of SE3 and Kairos on a high-level synthesis benchmark suite for different word sizes up to 32 bits. Leveraging the Xilinx </a:t>
            </a:r>
            <a:r>
              <a:rPr lang="en-US" dirty="0" err="1"/>
              <a:t>Vivado</a:t>
            </a:r>
            <a:r>
              <a:rPr lang="en-US" dirty="0"/>
              <a:t> HLS, we apply a variety of sequential transformations to generate pairs of non-cycle-accurate designs. We also compare the two different modes of SE3. The 2-branch mode assumes that one design is always no slower than the other, and the 3-branch mode does not make this assumption.</a:t>
            </a:r>
          </a:p>
          <a:p>
            <a:endParaRPr lang="en-US" dirty="0"/>
          </a:p>
          <a:p>
            <a:r>
              <a:rPr lang="en-US" dirty="0"/>
              <a:t>As shown in the figure, in either modes, SE3 can solve more instances than Kairos. Specifically, the 2-branch mode is the fastest when it is applicable, while the 3-branch mode can be applied to more general cases. Hence, a combination of the two modes running in parallel can solve the largest number of instances. We can also see that SE3 scales well with respect to the word size. These experimental results confirm the effectiveness and correctness of SE3. </a:t>
            </a:r>
          </a:p>
          <a:p>
            <a:endParaRPr lang="en-US" dirty="0"/>
          </a:p>
          <a:p>
            <a:r>
              <a:rPr lang="en-US" dirty="0"/>
              <a:t>Thanks for watching.</a:t>
            </a:r>
          </a:p>
        </p:txBody>
      </p:sp>
      <p:sp>
        <p:nvSpPr>
          <p:cNvPr id="4" name="Slide Number Placeholder 3"/>
          <p:cNvSpPr>
            <a:spLocks noGrp="1"/>
          </p:cNvSpPr>
          <p:nvPr>
            <p:ph type="sldNum" sz="quarter" idx="5"/>
          </p:nvPr>
        </p:nvSpPr>
        <p:spPr/>
        <p:txBody>
          <a:bodyPr/>
          <a:lstStyle/>
          <a:p>
            <a:fld id="{BA8BBA0C-13F6-E84E-B2ED-FA77A48341D8}" type="slidenum">
              <a:rPr lang="en-US" smtClean="0"/>
              <a:t>17</a:t>
            </a:fld>
            <a:endParaRPr lang="en-US"/>
          </a:p>
        </p:txBody>
      </p:sp>
    </p:spTree>
    <p:extLst>
      <p:ext uri="{BB962C8B-B14F-4D97-AF65-F5344CB8AC3E}">
        <p14:creationId xmlns:p14="http://schemas.microsoft.com/office/powerpoint/2010/main" val="3177952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8BBA0C-13F6-E84E-B2ED-FA77A48341D8}" type="slidenum">
              <a:rPr lang="en-US" smtClean="0"/>
              <a:t>18</a:t>
            </a:fld>
            <a:endParaRPr lang="en-US"/>
          </a:p>
        </p:txBody>
      </p:sp>
    </p:spTree>
    <p:extLst>
      <p:ext uri="{BB962C8B-B14F-4D97-AF65-F5344CB8AC3E}">
        <p14:creationId xmlns:p14="http://schemas.microsoft.com/office/powerpoint/2010/main" val="917593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propose a reversed approach to get rid of this disjunction operator. The original problem checks whether the negation of P-product is reachable from any I-product states. Here we switch the roles of I-product and P-product. Also, we reverse the directions of T-synchronize and T-stuttering by switching the current and the next state variables for each branch. The new problem checks whether I-product is backward-reachable from any not-P-product states.</a:t>
            </a:r>
          </a:p>
          <a:p>
            <a:endParaRPr lang="en-US" altLang="zh-CN" dirty="0"/>
          </a:p>
          <a:p>
            <a:r>
              <a:rPr lang="en-US" altLang="zh-CN" dirty="0"/>
              <a:t>As you can see, the new formulas contain no disjunction operator.</a:t>
            </a:r>
          </a:p>
          <a:p>
            <a:endParaRPr lang="en-US" altLang="zh-CN" dirty="0"/>
          </a:p>
          <a:p>
            <a:r>
              <a:rPr lang="en-US" altLang="zh-CN" dirty="0"/>
              <a:t>/** SHORT VER **/</a:t>
            </a:r>
          </a:p>
          <a:p>
            <a:r>
              <a:rPr lang="en-US" altLang="zh-CN" dirty="0"/>
              <a:t>We have proved in the paper that INV-product is an inductive invariant for stuttering if and only if its negation is a reversed inductive invariant for stuttering. In other words, if an INV-circle exists, then the two designs are observational equivalent modulo stuttering. With this conclusion, our problem can be now solved with an algorithm inspired by IC3. </a:t>
            </a:r>
          </a:p>
          <a:p>
            <a:endParaRPr lang="en-US" altLang="zh-CN" dirty="0"/>
          </a:p>
          <a:p>
            <a:r>
              <a:rPr lang="en-US" altLang="zh-CN" dirty="0"/>
              <a:t>/** LONG VER **/</a:t>
            </a:r>
          </a:p>
          <a:p>
            <a:r>
              <a:rPr lang="en-US" altLang="zh-CN" dirty="0"/>
              <a:t>/* If an INV-circle exists, design A and design B are observational equivalent modulo stuttering. Why? Remember that the state transition graph of the product machine has a tree structure. Condition (b) states that, </a:t>
            </a:r>
            <a:r>
              <a:rPr lang="en-US" altLang="zh-CN" dirty="0" err="1"/>
              <a:t>sa</a:t>
            </a:r>
            <a:r>
              <a:rPr lang="en-US" altLang="zh-CN" dirty="0"/>
              <a:t> and sb are both successor states of s. It ensures that if </a:t>
            </a:r>
            <a:r>
              <a:rPr lang="en-US" altLang="zh-CN" dirty="0" err="1"/>
              <a:t>sa</a:t>
            </a:r>
            <a:r>
              <a:rPr lang="en-US" altLang="zh-CN" dirty="0"/>
              <a:t> and sb are both INV-circle states, s should also be an INV-circle state. Condition (c) ensures that all the INV-circle states are not-I-product states. Therefore, no tree can exist in the state transition graph whose root node is an I-product state and whose leaf nodes are all not-P-product states. As a result, from every state in I-product, there must exist a lasso-shaped infinite path which satisfies observational equivalence. */</a:t>
            </a:r>
          </a:p>
          <a:p>
            <a:endParaRPr lang="en-US" altLang="zh-CN" dirty="0"/>
          </a:p>
          <a:p>
            <a:r>
              <a:rPr lang="en-US" altLang="zh-CN" dirty="0"/>
              <a:t>/* In fact, as we have proved in the paper, INV-product is an inductive invariant for stuttering if and only if its negation is a reversed inductive invariant for stuttering. With this conclusion, we can now solve the equivalence checking problem with an algorithm inspired by IC3. */</a:t>
            </a:r>
          </a:p>
        </p:txBody>
      </p:sp>
      <p:sp>
        <p:nvSpPr>
          <p:cNvPr id="4" name="Slide Number Placeholder 3"/>
          <p:cNvSpPr>
            <a:spLocks noGrp="1"/>
          </p:cNvSpPr>
          <p:nvPr>
            <p:ph type="sldNum" sz="quarter" idx="5"/>
          </p:nvPr>
        </p:nvSpPr>
        <p:spPr/>
        <p:txBody>
          <a:bodyPr/>
          <a:lstStyle/>
          <a:p>
            <a:fld id="{BA8BBA0C-13F6-E84E-B2ED-FA77A48341D8}" type="slidenum">
              <a:rPr lang="en-US" smtClean="0"/>
              <a:t>19</a:t>
            </a:fld>
            <a:endParaRPr lang="en-US"/>
          </a:p>
        </p:txBody>
      </p:sp>
    </p:spTree>
    <p:extLst>
      <p:ext uri="{BB962C8B-B14F-4D97-AF65-F5344CB8AC3E}">
        <p14:creationId xmlns:p14="http://schemas.microsoft.com/office/powerpoint/2010/main" val="3784016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motivating example. The Euclid’s algorithm computes the greatest common divisor of two integers. The first design, </a:t>
            </a:r>
            <a:r>
              <a:rPr lang="en-US" dirty="0" err="1"/>
              <a:t>gcd</a:t>
            </a:r>
            <a:r>
              <a:rPr lang="en-US" dirty="0"/>
              <a:t>-A, conducts two subtraction operations in each iteration. It always subtracts the smaller integer from the greater one. The second design, </a:t>
            </a:r>
            <a:r>
              <a:rPr lang="en-US" dirty="0" err="1"/>
              <a:t>gcd</a:t>
            </a:r>
            <a:r>
              <a:rPr lang="en-US" dirty="0"/>
              <a:t>-B, conducts only one subtraction operation in each iteration. If x is greater than y, it subtracts y from x. Otherwise, it switches x and y.</a:t>
            </a:r>
          </a:p>
          <a:p>
            <a:endParaRPr lang="en-US" dirty="0"/>
          </a:p>
          <a:p>
            <a:r>
              <a:rPr lang="en-US" dirty="0"/>
              <a:t>Suppose the initial values of x and y are 6 and 10. As you can see, the two designs are different in timing.</a:t>
            </a:r>
          </a:p>
        </p:txBody>
      </p:sp>
      <p:sp>
        <p:nvSpPr>
          <p:cNvPr id="4" name="Slide Number Placeholder 3"/>
          <p:cNvSpPr>
            <a:spLocks noGrp="1"/>
          </p:cNvSpPr>
          <p:nvPr>
            <p:ph type="sldNum" sz="quarter" idx="5"/>
          </p:nvPr>
        </p:nvSpPr>
        <p:spPr/>
        <p:txBody>
          <a:bodyPr/>
          <a:lstStyle/>
          <a:p>
            <a:fld id="{BA8BBA0C-13F6-E84E-B2ED-FA77A48341D8}" type="slidenum">
              <a:rPr lang="en-US" smtClean="0"/>
              <a:t>3</a:t>
            </a:fld>
            <a:endParaRPr lang="en-US"/>
          </a:p>
        </p:txBody>
      </p:sp>
    </p:spTree>
    <p:extLst>
      <p:ext uri="{BB962C8B-B14F-4D97-AF65-F5344CB8AC3E}">
        <p14:creationId xmlns:p14="http://schemas.microsoft.com/office/powerpoint/2010/main" val="2534472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enforce an alignment of the internal states, we can see that </a:t>
            </a:r>
            <a:r>
              <a:rPr lang="en-US" dirty="0" err="1"/>
              <a:t>gcd</a:t>
            </a:r>
            <a:r>
              <a:rPr lang="en-US" dirty="0"/>
              <a:t>-A and </a:t>
            </a:r>
            <a:r>
              <a:rPr lang="en-US" dirty="0" err="1"/>
              <a:t>gcd</a:t>
            </a:r>
            <a:r>
              <a:rPr lang="en-US" dirty="0"/>
              <a:t>-B have variable periods with respect to each other. Existing sequential equivalence checking methods assume that the two designs are cycle-accurate or they have fixed periods. However, modern design tools are performing even more aggressive design transformations to meet the increasing </a:t>
            </a:r>
            <a:r>
              <a:rPr lang="en-US" dirty="0" err="1"/>
              <a:t>PPandA</a:t>
            </a:r>
            <a:r>
              <a:rPr lang="en-US" dirty="0"/>
              <a:t> demands. For example, high-level synthesis tools and RTL optimization tools can perform retiming, pipelining, pre-computation etc. Additionally, modern design methodologies such as dynamic scheduling and latency intensive interface can also produce designs with variable periods. An efficient equivalence checking algorithm is the key enabler for non-cycle-accurate design transformations.</a:t>
            </a:r>
          </a:p>
        </p:txBody>
      </p:sp>
      <p:sp>
        <p:nvSpPr>
          <p:cNvPr id="4" name="Slide Number Placeholder 3"/>
          <p:cNvSpPr>
            <a:spLocks noGrp="1"/>
          </p:cNvSpPr>
          <p:nvPr>
            <p:ph type="sldNum" sz="quarter" idx="5"/>
          </p:nvPr>
        </p:nvSpPr>
        <p:spPr/>
        <p:txBody>
          <a:bodyPr/>
          <a:lstStyle/>
          <a:p>
            <a:fld id="{BA8BBA0C-13F6-E84E-B2ED-FA77A48341D8}" type="slidenum">
              <a:rPr lang="en-US" smtClean="0"/>
              <a:t>4</a:t>
            </a:fld>
            <a:endParaRPr lang="en-US"/>
          </a:p>
        </p:txBody>
      </p:sp>
    </p:spTree>
    <p:extLst>
      <p:ext uri="{BB962C8B-B14F-4D97-AF65-F5344CB8AC3E}">
        <p14:creationId xmlns:p14="http://schemas.microsoft.com/office/powerpoint/2010/main" val="183588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We say that two designs are observational equivalent modulo stuttering, if there exists a way to insert stuttering steps, such that the two designs always output the same value at the same clock cycle.</a:t>
            </a:r>
          </a:p>
          <a:p>
            <a:pPr lvl="0"/>
            <a:endParaRPr lang="en-US" dirty="0"/>
          </a:p>
          <a:p>
            <a:pPr lvl="0"/>
            <a:r>
              <a:rPr lang="en-US" dirty="0"/>
              <a:t>We first consider the normal mode. In this mode, only the final state is observable. A naïve way is to insert stuttering steps only before the final state. Alternatively, suppose that in the debugging mode, all states are observable, and the smaller integer between x and y is sent to the primary output. In this case, one need to insert a stuttering step to the faster design in every few steps to wait for the slower design.</a:t>
            </a:r>
          </a:p>
        </p:txBody>
      </p:sp>
      <p:sp>
        <p:nvSpPr>
          <p:cNvPr id="4" name="Slide Number Placeholder 3"/>
          <p:cNvSpPr>
            <a:spLocks noGrp="1"/>
          </p:cNvSpPr>
          <p:nvPr>
            <p:ph type="sldNum" sz="quarter" idx="5"/>
          </p:nvPr>
        </p:nvSpPr>
        <p:spPr/>
        <p:txBody>
          <a:bodyPr/>
          <a:lstStyle/>
          <a:p>
            <a:fld id="{BA8BBA0C-13F6-E84E-B2ED-FA77A48341D8}" type="slidenum">
              <a:rPr lang="en-US" smtClean="0"/>
              <a:t>5</a:t>
            </a:fld>
            <a:endParaRPr lang="en-US"/>
          </a:p>
        </p:txBody>
      </p:sp>
    </p:spTree>
    <p:extLst>
      <p:ext uri="{BB962C8B-B14F-4D97-AF65-F5344CB8AC3E}">
        <p14:creationId xmlns:p14="http://schemas.microsoft.com/office/powerpoint/2010/main" val="660158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Suppose that design A is always no slower than design B. This is the case when A is a high-level specification and B is a low-level implementation, or A is optimized from B. Then we can construct a product machine for stuttering. This machine consists of two branches. For the first branch, both A and B move forward, and for the second branch, only B moves forward. The product machine uses a dummy input, SEL, to select from these two branches. When SEL equals 1, a stuttering step is inserted to A.</a:t>
            </a:r>
          </a:p>
          <a:p>
            <a:pPr lvl="0"/>
            <a:endParaRPr lang="en-US" dirty="0"/>
          </a:p>
          <a:p>
            <a:pPr lvl="0"/>
            <a:r>
              <a:rPr lang="en-US" dirty="0"/>
              <a:t>If A and B are equivalent modulo stuttering and there are no deadlocks, there must be a sequential assignment to SEL such that A and B always produce identical outputs until termination.</a:t>
            </a:r>
          </a:p>
          <a:p>
            <a:pPr lvl="0"/>
            <a:endParaRPr lang="en-US" dirty="0"/>
          </a:p>
          <a:p>
            <a:pPr lvl="0"/>
            <a:r>
              <a:rPr lang="en-US" dirty="0"/>
              <a:t>In the more general case that both A and B can be slower than each other, we add a third branch to the product machine, where only A moves forward.</a:t>
            </a:r>
          </a:p>
        </p:txBody>
      </p:sp>
      <p:sp>
        <p:nvSpPr>
          <p:cNvPr id="4" name="Slide Number Placeholder 3"/>
          <p:cNvSpPr>
            <a:spLocks noGrp="1"/>
          </p:cNvSpPr>
          <p:nvPr>
            <p:ph type="sldNum" sz="quarter" idx="5"/>
          </p:nvPr>
        </p:nvSpPr>
        <p:spPr/>
        <p:txBody>
          <a:bodyPr/>
          <a:lstStyle/>
          <a:p>
            <a:fld id="{BA8BBA0C-13F6-E84E-B2ED-FA77A48341D8}" type="slidenum">
              <a:rPr lang="en-US" smtClean="0"/>
              <a:t>6</a:t>
            </a:fld>
            <a:endParaRPr lang="en-US"/>
          </a:p>
        </p:txBody>
      </p:sp>
    </p:spTree>
    <p:extLst>
      <p:ext uri="{BB962C8B-B14F-4D97-AF65-F5344CB8AC3E}">
        <p14:creationId xmlns:p14="http://schemas.microsoft.com/office/powerpoint/2010/main" val="2567889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Now let’s investigate the execution paths of the product machine.</a:t>
            </a:r>
          </a:p>
          <a:p>
            <a:pPr lvl="0"/>
            <a:endParaRPr lang="en-US" dirty="0"/>
          </a:p>
          <a:p>
            <a:pPr lvl="0"/>
            <a:r>
              <a:rPr lang="en-US" dirty="0"/>
              <a:t>A state of the product machine is called a termination state, if both A and B reach termination in that state. For example, in the top-right figure, the state (2,2,2,2) is a termination state. We attach a self-loop to all the termination states. A valid input sequence of SEL produces a lasso-shaped infinite path in the state transition graph of the product machine, such that all states along the path satisfy observational equivalence. </a:t>
            </a:r>
          </a:p>
          <a:p>
            <a:pPr lvl="0"/>
            <a:endParaRPr lang="en-US" dirty="0"/>
          </a:p>
          <a:p>
            <a:pPr lvl="0"/>
            <a:r>
              <a:rPr lang="en-US" dirty="0"/>
              <a:t>In the top-right figure, the highlighted states outline a lasso-shaped infinite path and all states along the path satisfy observational equivalence. This figure assumes that both designs are in the debugging mode, where they output the smaller integer between x and y in every intermediate state. In fact, in the normal mode, there will be more states satisfying observational equivalence, and thus more valid lasso-shaped paths.</a:t>
            </a:r>
          </a:p>
          <a:p>
            <a:pPr lvl="0"/>
            <a:endParaRPr lang="en-US" dirty="0"/>
          </a:p>
          <a:p>
            <a:pPr lvl="0"/>
            <a:r>
              <a:rPr lang="en-US" dirty="0"/>
              <a:t>In principle, we can directly use a fairness checker to check whether such a path really exists.</a:t>
            </a:r>
          </a:p>
        </p:txBody>
      </p:sp>
      <p:sp>
        <p:nvSpPr>
          <p:cNvPr id="4" name="Slide Number Placeholder 3"/>
          <p:cNvSpPr>
            <a:spLocks noGrp="1"/>
          </p:cNvSpPr>
          <p:nvPr>
            <p:ph type="sldNum" sz="quarter" idx="5"/>
          </p:nvPr>
        </p:nvSpPr>
        <p:spPr/>
        <p:txBody>
          <a:bodyPr/>
          <a:lstStyle/>
          <a:p>
            <a:fld id="{BA8BBA0C-13F6-E84E-B2ED-FA77A48341D8}" type="slidenum">
              <a:rPr lang="en-US" smtClean="0"/>
              <a:t>7</a:t>
            </a:fld>
            <a:endParaRPr lang="en-US"/>
          </a:p>
        </p:txBody>
      </p:sp>
    </p:spTree>
    <p:extLst>
      <p:ext uri="{BB962C8B-B14F-4D97-AF65-F5344CB8AC3E}">
        <p14:creationId xmlns:p14="http://schemas.microsoft.com/office/powerpoint/2010/main" val="4002226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 sequential circuit can take primary inputs, so our equivalence checking algorithm should also account for the uncertainties of input sequences.</a:t>
            </a:r>
          </a:p>
          <a:p>
            <a:endParaRPr lang="en-US" altLang="zh-CN" dirty="0"/>
          </a:p>
          <a:p>
            <a:r>
              <a:rPr lang="en-US" altLang="zh-CN" dirty="0"/>
              <a:t>Two designs are equivalent modulo stuttering if for any input sequence, there exists a sequential assignment to SEL, such that the outputs of both designs are always identical. </a:t>
            </a:r>
          </a:p>
          <a:p>
            <a:endParaRPr lang="en-US" altLang="zh-CN" dirty="0"/>
          </a:p>
          <a:p>
            <a:r>
              <a:rPr lang="en-US" altLang="zh-CN" dirty="0"/>
              <a:t>However, this problem involves quantifier alternation. Eliminating either the universal or the existential quantifier can result in a formula that is exponential in size.</a:t>
            </a:r>
            <a:endParaRPr lang="zh-CN" altLang="en-US" dirty="0"/>
          </a:p>
        </p:txBody>
      </p:sp>
      <p:sp>
        <p:nvSpPr>
          <p:cNvPr id="4" name="灯片编号占位符 3"/>
          <p:cNvSpPr>
            <a:spLocks noGrp="1"/>
          </p:cNvSpPr>
          <p:nvPr>
            <p:ph type="sldNum" sz="quarter" idx="5"/>
          </p:nvPr>
        </p:nvSpPr>
        <p:spPr/>
        <p:txBody>
          <a:bodyPr/>
          <a:lstStyle/>
          <a:p>
            <a:fld id="{BA8BBA0C-13F6-E84E-B2ED-FA77A48341D8}" type="slidenum">
              <a:rPr lang="en-US" smtClean="0"/>
              <a:t>8</a:t>
            </a:fld>
            <a:endParaRPr lang="en-US"/>
          </a:p>
        </p:txBody>
      </p:sp>
    </p:spTree>
    <p:extLst>
      <p:ext uri="{BB962C8B-B14F-4D97-AF65-F5344CB8AC3E}">
        <p14:creationId xmlns:p14="http://schemas.microsoft.com/office/powerpoint/2010/main" val="2970888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consider the problem in another way. Induction is a powerful tool to prove that a finite-state transition system satisfies a safety property. A sequential circuit is also a transition system, where I represents the initial state, P represents the safety property to be checked, and T represents the one-step transition relation. The transition system is safe if there exists an inductive invariant INV, such that all states in I are also in INV, that INV itself is a fixed point, and that all states in INV are also in 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Intuitively, the inductive invariant guarantees that any state violating the safety property is never reachable from the initial states.</a:t>
            </a:r>
          </a:p>
        </p:txBody>
      </p:sp>
      <p:sp>
        <p:nvSpPr>
          <p:cNvPr id="4" name="Slide Number Placeholder 3"/>
          <p:cNvSpPr>
            <a:spLocks noGrp="1"/>
          </p:cNvSpPr>
          <p:nvPr>
            <p:ph type="sldNum" sz="quarter" idx="5"/>
          </p:nvPr>
        </p:nvSpPr>
        <p:spPr/>
        <p:txBody>
          <a:bodyPr/>
          <a:lstStyle/>
          <a:p>
            <a:fld id="{BA8BBA0C-13F6-E84E-B2ED-FA77A48341D8}" type="slidenum">
              <a:rPr lang="en-US" smtClean="0"/>
              <a:t>9</a:t>
            </a:fld>
            <a:endParaRPr lang="en-US"/>
          </a:p>
        </p:txBody>
      </p:sp>
    </p:spTree>
    <p:extLst>
      <p:ext uri="{BB962C8B-B14F-4D97-AF65-F5344CB8AC3E}">
        <p14:creationId xmlns:p14="http://schemas.microsoft.com/office/powerpoint/2010/main" val="2405070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adapt the idea of proof-by-induction to check observational equivalence modulo stuttering. We construct a product machine modulo stuttering, where I-product encodes both the initial state and the primary input sequence, P-product represents the observational equivalence property, T-synchronize represents the synchronized branch of the product machine where both A and B move forward, and T-stuttering represents the stuttering branch where only B moves forward. If there exists an inductive invariant modulo stuttering, INV-product, such that every INV-product state has at least one INV-product successor from the two branches, then the two designs are observational equivalent modulo stuttering.</a:t>
            </a:r>
          </a:p>
          <a:p>
            <a:endParaRPr lang="en-US" altLang="zh-CN" dirty="0"/>
          </a:p>
          <a:p>
            <a:r>
              <a:rPr lang="en-US" altLang="zh-CN" dirty="0"/>
              <a:t>Why? Intuitively, every primary input sequence is encoded into an initial state of the system. Condition (b) ensures that from every initial state, there exist a lasso-shaped infinite path. Condition (c) ensures that all the states along the path satisfy observational equivalence.</a:t>
            </a:r>
          </a:p>
          <a:p>
            <a:endParaRPr lang="en-US" dirty="0"/>
          </a:p>
        </p:txBody>
      </p:sp>
      <p:sp>
        <p:nvSpPr>
          <p:cNvPr id="4" name="Slide Number Placeholder 3"/>
          <p:cNvSpPr>
            <a:spLocks noGrp="1"/>
          </p:cNvSpPr>
          <p:nvPr>
            <p:ph type="sldNum" sz="quarter" idx="5"/>
          </p:nvPr>
        </p:nvSpPr>
        <p:spPr/>
        <p:txBody>
          <a:bodyPr/>
          <a:lstStyle/>
          <a:p>
            <a:fld id="{BA8BBA0C-13F6-E84E-B2ED-FA77A48341D8}" type="slidenum">
              <a:rPr lang="en-US" smtClean="0"/>
              <a:t>10</a:t>
            </a:fld>
            <a:endParaRPr lang="en-US"/>
          </a:p>
        </p:txBody>
      </p:sp>
    </p:spTree>
    <p:extLst>
      <p:ext uri="{BB962C8B-B14F-4D97-AF65-F5344CB8AC3E}">
        <p14:creationId xmlns:p14="http://schemas.microsoft.com/office/powerpoint/2010/main" val="42786217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20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74C8-7F11-9D4D-B101-49042A913C00}"/>
              </a:ext>
            </a:extLst>
          </p:cNvPr>
          <p:cNvSpPr>
            <a:spLocks noGrp="1"/>
          </p:cNvSpPr>
          <p:nvPr>
            <p:ph type="ctrTitle"/>
          </p:nvPr>
        </p:nvSpPr>
        <p:spPr>
          <a:xfrm>
            <a:off x="643466" y="2754087"/>
            <a:ext cx="8229792" cy="2460170"/>
          </a:xfrm>
        </p:spPr>
        <p:txBody>
          <a:bodyPr anchor="b"/>
          <a:lstStyle>
            <a:lvl1pPr algn="ctr">
              <a:defRPr sz="6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455635E-1B0B-FF46-9BCE-0C944BD16758}"/>
              </a:ext>
            </a:extLst>
          </p:cNvPr>
          <p:cNvSpPr>
            <a:spLocks noGrp="1"/>
          </p:cNvSpPr>
          <p:nvPr>
            <p:ph type="subTitle" idx="1"/>
          </p:nvPr>
        </p:nvSpPr>
        <p:spPr>
          <a:xfrm>
            <a:off x="643465" y="5323170"/>
            <a:ext cx="8229793" cy="138242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63514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14DEF-3949-7744-8DD1-D71185B5D5BA}"/>
              </a:ext>
            </a:extLst>
          </p:cNvPr>
          <p:cNvSpPr>
            <a:spLocks noGrp="1"/>
          </p:cNvSpPr>
          <p:nvPr>
            <p:ph type="title"/>
          </p:nvPr>
        </p:nvSpPr>
        <p:spPr>
          <a:xfrm>
            <a:off x="218660" y="365125"/>
            <a:ext cx="11718235"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7379767-5ABD-F34C-8F79-814A80A9A022}"/>
              </a:ext>
            </a:extLst>
          </p:cNvPr>
          <p:cNvSpPr>
            <a:spLocks noGrp="1"/>
          </p:cNvSpPr>
          <p:nvPr>
            <p:ph idx="1"/>
          </p:nvPr>
        </p:nvSpPr>
        <p:spPr>
          <a:xfrm>
            <a:off x="218661" y="1825625"/>
            <a:ext cx="11718235" cy="41913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5761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A30C6-B321-6143-A08B-85AF799EDFB7}"/>
              </a:ext>
            </a:extLst>
          </p:cNvPr>
          <p:cNvSpPr>
            <a:spLocks noGrp="1"/>
          </p:cNvSpPr>
          <p:nvPr>
            <p:ph type="title"/>
          </p:nvPr>
        </p:nvSpPr>
        <p:spPr>
          <a:xfrm>
            <a:off x="268357" y="365125"/>
            <a:ext cx="11608903"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C07DD3-DA4B-5846-BD6A-62CE469DC002}"/>
              </a:ext>
            </a:extLst>
          </p:cNvPr>
          <p:cNvSpPr>
            <a:spLocks noGrp="1"/>
          </p:cNvSpPr>
          <p:nvPr>
            <p:ph sz="half" idx="1"/>
          </p:nvPr>
        </p:nvSpPr>
        <p:spPr>
          <a:xfrm>
            <a:off x="268357" y="1825625"/>
            <a:ext cx="5751443" cy="41974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B439A6-3255-AC45-B6AB-3FB4CFCCADA7}"/>
              </a:ext>
            </a:extLst>
          </p:cNvPr>
          <p:cNvSpPr>
            <a:spLocks noGrp="1"/>
          </p:cNvSpPr>
          <p:nvPr>
            <p:ph sz="half" idx="2"/>
          </p:nvPr>
        </p:nvSpPr>
        <p:spPr>
          <a:xfrm>
            <a:off x="6172199" y="1825625"/>
            <a:ext cx="5705061" cy="41974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73459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B30E10-40D5-4C41-9E02-1CF6CD009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54FFD7C-F2BB-FD42-9838-2354E06A03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236362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2" r:id="rId4"/>
  </p:sldLayoutIdLst>
  <p:txStyles>
    <p:title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A5DDEE"/>
        </a:buClr>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47839"/>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2D833"/>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F97D3"/>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DDEE"/>
        </a:buClr>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781189"/>
      </p:ext>
    </p:extLst>
  </p:cSld>
  <p:clrMapOvr>
    <a:masterClrMapping/>
  </p:clrMapOvr>
  <mc:AlternateContent xmlns:mc="http://schemas.openxmlformats.org/markup-compatibility/2006">
    <mc:Choice xmlns:p14="http://schemas.microsoft.com/office/powerpoint/2010/main" Requires="p14">
      <p:transition spd="slow" p14:dur="2000" advTm="1745"/>
    </mc:Choice>
    <mc:Fallback>
      <p:transition spd="slow" advTm="17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p:txBody>
          <a:bodyPr/>
          <a:lstStyle/>
          <a:p>
            <a:r>
              <a:rPr lang="en-US" dirty="0"/>
              <a:t>Inductive Invariant for Stuttering</a:t>
            </a:r>
          </a:p>
        </p:txBody>
      </p:sp>
      <p:sp>
        <p:nvSpPr>
          <p:cNvPr id="3" name="Content Placeholder 2">
            <a:extLst>
              <a:ext uri="{FF2B5EF4-FFF2-40B4-BE49-F238E27FC236}">
                <a16:creationId xmlns:a16="http://schemas.microsoft.com/office/drawing/2014/main" id="{25564B45-E345-024F-93A5-9693A579D86F}"/>
              </a:ext>
            </a:extLst>
          </p:cNvPr>
          <p:cNvSpPr>
            <a:spLocks noGrp="1"/>
          </p:cNvSpPr>
          <p:nvPr>
            <p:ph idx="1"/>
          </p:nvPr>
        </p:nvSpPr>
        <p:spPr>
          <a:xfrm>
            <a:off x="218661" y="1341121"/>
            <a:ext cx="11718235" cy="4675858"/>
          </a:xfrm>
        </p:spPr>
        <p:txBody>
          <a:bodyPr>
            <a:normAutofit/>
          </a:bodyPr>
          <a:lstStyle/>
          <a:p>
            <a:r>
              <a:rPr lang="en-US" b="0" i="0" dirty="0">
                <a:effectLst/>
                <a:latin typeface="Arial" panose="020B0604020202020204" pitchFamily="34" charset="0"/>
              </a:rPr>
              <a:t>We construct a finite state transition system for stuttering as:</a:t>
            </a:r>
          </a:p>
          <a:p>
            <a:pPr lvl="1"/>
            <a:r>
              <a:rPr lang="en-US" i="1" dirty="0">
                <a:latin typeface="Times New Roman" panose="02020603050405020304" pitchFamily="18" charset="0"/>
                <a:cs typeface="Times New Roman" panose="02020603050405020304" pitchFamily="18" charset="0"/>
              </a:rPr>
              <a:t>I</a:t>
            </a:r>
            <a:r>
              <a:rPr lang="en-US" altLang="zh-CN" b="0" i="0" baseline="-25000" dirty="0">
                <a:solidFill>
                  <a:srgbClr val="202124"/>
                </a:solidFill>
                <a:effectLst/>
                <a:latin typeface="Times New Roman" panose="02020603050405020304" pitchFamily="18" charset="0"/>
                <a:cs typeface="Times New Roman" panose="02020603050405020304" pitchFamily="18" charset="0"/>
              </a:rPr>
              <a:t>×</a:t>
            </a:r>
            <a:r>
              <a:rPr lang="en-US" dirty="0">
                <a:latin typeface="Arial" panose="020B0604020202020204" pitchFamily="34" charset="0"/>
              </a:rPr>
              <a:t> encodes both a) the initial state and b) the input sequence consumed by the sequential circuit throughout its execution.</a:t>
            </a:r>
          </a:p>
          <a:p>
            <a:pPr lvl="1"/>
            <a:r>
              <a:rPr lang="en-US" b="0" i="1" dirty="0">
                <a:effectLst/>
                <a:latin typeface="Times New Roman" panose="02020603050405020304" pitchFamily="18" charset="0"/>
                <a:cs typeface="Times New Roman" panose="02020603050405020304" pitchFamily="18" charset="0"/>
              </a:rPr>
              <a:t>P</a:t>
            </a:r>
            <a:r>
              <a:rPr lang="en-US" altLang="zh-CN" b="0" i="0" baseline="-25000" dirty="0">
                <a:solidFill>
                  <a:srgbClr val="202124"/>
                </a:solidFill>
                <a:effectLst/>
                <a:latin typeface="Times New Roman" panose="02020603050405020304" pitchFamily="18" charset="0"/>
                <a:cs typeface="Times New Roman" panose="02020603050405020304" pitchFamily="18" charset="0"/>
              </a:rPr>
              <a:t>×</a:t>
            </a:r>
            <a:r>
              <a:rPr lang="en-US" b="0" i="0" dirty="0">
                <a:effectLst/>
                <a:latin typeface="Arial" panose="020B0604020202020204" pitchFamily="34" charset="0"/>
              </a:rPr>
              <a:t> represents the observational equivalence property.</a:t>
            </a:r>
          </a:p>
          <a:p>
            <a:pPr lvl="1"/>
            <a:r>
              <a:rPr lang="en-US" b="0" i="1" dirty="0" err="1">
                <a:effectLst/>
                <a:latin typeface="Times New Roman" panose="02020603050405020304" pitchFamily="18" charset="0"/>
                <a:cs typeface="Times New Roman" panose="02020603050405020304" pitchFamily="18" charset="0"/>
              </a:rPr>
              <a:t>T</a:t>
            </a:r>
            <a:r>
              <a:rPr lang="en-US" b="0" i="1" baseline="-25000" dirty="0" err="1">
                <a:effectLst/>
                <a:latin typeface="Times New Roman" panose="02020603050405020304" pitchFamily="18" charset="0"/>
                <a:cs typeface="Times New Roman" panose="02020603050405020304" pitchFamily="18" charset="0"/>
              </a:rPr>
              <a:t>syn</a:t>
            </a:r>
            <a:r>
              <a:rPr lang="en-US" b="0" i="0" dirty="0">
                <a:effectLst/>
                <a:latin typeface="Arial" panose="020B0604020202020204" pitchFamily="34" charset="0"/>
              </a:rPr>
              <a:t> </a:t>
            </a:r>
            <a:r>
              <a:rPr lang="en-US" dirty="0">
                <a:latin typeface="Arial" panose="020B0604020202020204" pitchFamily="34" charset="0"/>
              </a:rPr>
              <a:t>is the branch of the product machine, where both A and B move forward.</a:t>
            </a:r>
          </a:p>
          <a:p>
            <a:pPr lvl="1"/>
            <a:r>
              <a:rPr lang="en-US" altLang="zh-CN" b="0" i="1" dirty="0" err="1">
                <a:effectLst/>
                <a:latin typeface="Times New Roman" panose="02020603050405020304" pitchFamily="18" charset="0"/>
                <a:cs typeface="Times New Roman" panose="02020603050405020304" pitchFamily="18" charset="0"/>
              </a:rPr>
              <a:t>T</a:t>
            </a:r>
            <a:r>
              <a:rPr lang="en-US" altLang="zh-CN" b="0" i="1" baseline="-25000" dirty="0" err="1">
                <a:effectLst/>
                <a:latin typeface="Times New Roman" panose="02020603050405020304" pitchFamily="18" charset="0"/>
                <a:cs typeface="Times New Roman" panose="02020603050405020304" pitchFamily="18" charset="0"/>
              </a:rPr>
              <a:t>stu</a:t>
            </a:r>
            <a:r>
              <a:rPr lang="en-US" altLang="zh-CN" b="0" i="0" dirty="0">
                <a:effectLst/>
                <a:latin typeface="Arial" panose="020B0604020202020204" pitchFamily="34" charset="0"/>
              </a:rPr>
              <a:t> </a:t>
            </a:r>
            <a:r>
              <a:rPr lang="en-US" altLang="zh-CN" dirty="0">
                <a:latin typeface="Arial" panose="020B0604020202020204" pitchFamily="34" charset="0"/>
              </a:rPr>
              <a:t>is the branch of the product machine, where A stutters and B moves forward.</a:t>
            </a:r>
            <a:endParaRPr lang="en-US" b="0" i="0" dirty="0">
              <a:effectLst/>
              <a:latin typeface="Arial" panose="020B0604020202020204" pitchFamily="34" charset="0"/>
            </a:endParaRPr>
          </a:p>
          <a:p>
            <a:r>
              <a:rPr lang="en-US" i="1" dirty="0">
                <a:latin typeface="Times New Roman" panose="02020603050405020304" pitchFamily="18" charset="0"/>
                <a:cs typeface="Times New Roman" panose="02020603050405020304" pitchFamily="18" charset="0"/>
              </a:rPr>
              <a:t>P</a:t>
            </a:r>
            <a:r>
              <a:rPr lang="en-US" altLang="zh-CN" b="0" i="0" baseline="-25000" dirty="0">
                <a:solidFill>
                  <a:srgbClr val="202124"/>
                </a:solidFill>
                <a:effectLst/>
                <a:latin typeface="Times New Roman" panose="02020603050405020304" pitchFamily="18" charset="0"/>
                <a:cs typeface="Times New Roman" panose="02020603050405020304" pitchFamily="18" charset="0"/>
              </a:rPr>
              <a:t>×</a:t>
            </a:r>
            <a:r>
              <a:rPr lang="en-US" dirty="0">
                <a:latin typeface="Arial" panose="020B0604020202020204" pitchFamily="34" charset="0"/>
              </a:rPr>
              <a:t> always holds with respect to </a:t>
            </a:r>
            <a:r>
              <a:rPr lang="en-US" i="1" dirty="0">
                <a:latin typeface="Times New Roman" panose="02020603050405020304" pitchFamily="18" charset="0"/>
                <a:cs typeface="Times New Roman" panose="02020603050405020304" pitchFamily="18" charset="0"/>
              </a:rPr>
              <a:t>I</a:t>
            </a:r>
            <a:r>
              <a:rPr lang="en-US" altLang="zh-CN" b="0" i="0" baseline="-25000" dirty="0">
                <a:solidFill>
                  <a:srgbClr val="202124"/>
                </a:solidFill>
                <a:effectLst/>
                <a:latin typeface="Times New Roman" panose="02020603050405020304" pitchFamily="18" charset="0"/>
                <a:cs typeface="Times New Roman" panose="02020603050405020304" pitchFamily="18" charset="0"/>
              </a:rPr>
              <a:t>×</a:t>
            </a:r>
            <a:r>
              <a:rPr lang="en-US" dirty="0">
                <a:latin typeface="Arial" panose="020B0604020202020204" pitchFamily="34" charset="0"/>
              </a:rPr>
              <a:t>, if there exists a formula </a:t>
            </a:r>
            <a:r>
              <a:rPr lang="en-US" i="1" dirty="0">
                <a:latin typeface="Times New Roman" panose="02020603050405020304" pitchFamily="18" charset="0"/>
                <a:cs typeface="Times New Roman" panose="02020603050405020304" pitchFamily="18" charset="0"/>
              </a:rPr>
              <a:t>Inv</a:t>
            </a:r>
            <a:r>
              <a:rPr lang="en-US" altLang="zh-CN" b="0" i="0" baseline="-25000" dirty="0">
                <a:solidFill>
                  <a:srgbClr val="202124"/>
                </a:solidFill>
                <a:effectLst/>
                <a:latin typeface="Times New Roman" panose="02020603050405020304" pitchFamily="18" charset="0"/>
                <a:cs typeface="Times New Roman" panose="02020603050405020304" pitchFamily="18" charset="0"/>
              </a:rPr>
              <a:t>×</a:t>
            </a:r>
            <a:r>
              <a:rPr lang="en-US" dirty="0">
                <a:latin typeface="Arial" panose="020B0604020202020204" pitchFamily="34" charset="0"/>
              </a:rPr>
              <a:t>, </a:t>
            </a:r>
            <a:r>
              <a:rPr lang="en-US" dirty="0" err="1">
                <a:latin typeface="Arial" panose="020B0604020202020204" pitchFamily="34" charset="0"/>
              </a:rPr>
              <a:t>s.t.</a:t>
            </a:r>
            <a:endParaRPr lang="en-US" dirty="0">
              <a:latin typeface="Arial" panose="020B0604020202020204" pitchFamily="34" charset="0"/>
            </a:endParaRPr>
          </a:p>
          <a:p>
            <a:pPr lvl="1"/>
            <a:endParaRPr lang="en-US" b="0" i="0" dirty="0">
              <a:effectLst/>
              <a:latin typeface="Arial" panose="020B0604020202020204" pitchFamily="34" charset="0"/>
            </a:endParaRPr>
          </a:p>
          <a:p>
            <a:pPr lvl="1"/>
            <a:endParaRPr lang="en-US" dirty="0">
              <a:latin typeface="Arial" panose="020B0604020202020204" pitchFamily="34" charset="0"/>
            </a:endParaRPr>
          </a:p>
          <a:p>
            <a:r>
              <a:rPr lang="en-US" b="0" i="1" dirty="0">
                <a:effectLst/>
                <a:latin typeface="Times New Roman" panose="02020603050405020304" pitchFamily="18" charset="0"/>
                <a:cs typeface="Times New Roman" panose="02020603050405020304" pitchFamily="18" charset="0"/>
              </a:rPr>
              <a:t>Inv</a:t>
            </a:r>
            <a:r>
              <a:rPr lang="en-US" altLang="zh-CN" b="0" i="0" baseline="-25000" dirty="0">
                <a:solidFill>
                  <a:srgbClr val="202124"/>
                </a:solidFill>
                <a:effectLst/>
                <a:latin typeface="Times New Roman" panose="02020603050405020304" pitchFamily="18" charset="0"/>
                <a:cs typeface="Times New Roman" panose="02020603050405020304" pitchFamily="18" charset="0"/>
              </a:rPr>
              <a:t>×</a:t>
            </a:r>
            <a:r>
              <a:rPr lang="en-US" b="0" i="0" dirty="0">
                <a:effectLst/>
                <a:latin typeface="Arial" panose="020B0604020202020204" pitchFamily="34" charset="0"/>
              </a:rPr>
              <a:t> is called the </a:t>
            </a:r>
            <a:r>
              <a:rPr lang="en-US" b="0" i="1" dirty="0">
                <a:effectLst/>
                <a:latin typeface="Arial" panose="020B0604020202020204" pitchFamily="34" charset="0"/>
              </a:rPr>
              <a:t>inductive invariant for stuttering</a:t>
            </a:r>
            <a:r>
              <a:rPr lang="en-US" b="0" i="0" dirty="0">
                <a:effectLst/>
                <a:latin typeface="Arial" panose="020B0604020202020204" pitchFamily="34" charset="0"/>
              </a:rPr>
              <a:t>. If an </a:t>
            </a:r>
            <a:r>
              <a:rPr lang="en-US" altLang="zh-CN" b="0" i="1" dirty="0">
                <a:effectLst/>
                <a:latin typeface="Times New Roman" panose="02020603050405020304" pitchFamily="18" charset="0"/>
                <a:cs typeface="Times New Roman" panose="02020603050405020304" pitchFamily="18" charset="0"/>
              </a:rPr>
              <a:t>Inv</a:t>
            </a:r>
            <a:r>
              <a:rPr lang="en-US" altLang="zh-CN" b="0" i="0" baseline="-25000" dirty="0">
                <a:solidFill>
                  <a:srgbClr val="202124"/>
                </a:solidFill>
                <a:effectLst/>
                <a:latin typeface="Times New Roman" panose="02020603050405020304" pitchFamily="18" charset="0"/>
                <a:cs typeface="Times New Roman" panose="02020603050405020304" pitchFamily="18" charset="0"/>
              </a:rPr>
              <a:t>×</a:t>
            </a:r>
            <a:r>
              <a:rPr lang="en-US" b="0" i="0" dirty="0">
                <a:effectLst/>
                <a:latin typeface="Arial" panose="020B0604020202020204" pitchFamily="34" charset="0"/>
              </a:rPr>
              <a:t> exists, the two designs are observational equivalent modulo stuttering.</a:t>
            </a:r>
            <a:endParaRPr lang="en-US" b="0" i="0" dirty="0">
              <a:effectLst/>
              <a:latin typeface="Google Sans"/>
            </a:endParaRPr>
          </a:p>
          <a:p>
            <a:endParaRPr lang="en-US" dirty="0">
              <a:latin typeface="Google Sans"/>
            </a:endParaRPr>
          </a:p>
          <a:p>
            <a:pPr lvl="1"/>
            <a:endParaRPr lang="en-US" b="0" i="0" dirty="0">
              <a:effectLst/>
              <a:latin typeface="Google Sans"/>
            </a:endParaRPr>
          </a:p>
          <a:p>
            <a:pPr lvl="1"/>
            <a:endParaRPr lang="en-US" dirty="0"/>
          </a:p>
          <a:p>
            <a:endParaRPr lang="en-US" dirty="0"/>
          </a:p>
        </p:txBody>
      </p:sp>
      <p:pic>
        <p:nvPicPr>
          <p:cNvPr id="8" name="图片 7">
            <a:extLst>
              <a:ext uri="{FF2B5EF4-FFF2-40B4-BE49-F238E27FC236}">
                <a16:creationId xmlns:a16="http://schemas.microsoft.com/office/drawing/2014/main" id="{F06A4C13-D304-1228-983F-26AFAB3A3AC9}"/>
              </a:ext>
            </a:extLst>
          </p:cNvPr>
          <p:cNvPicPr>
            <a:picLocks noChangeAspect="1"/>
          </p:cNvPicPr>
          <p:nvPr/>
        </p:nvPicPr>
        <p:blipFill>
          <a:blip r:embed="rId3"/>
          <a:stretch>
            <a:fillRect/>
          </a:stretch>
        </p:blipFill>
        <p:spPr>
          <a:xfrm>
            <a:off x="804737" y="4380587"/>
            <a:ext cx="10546080" cy="513816"/>
          </a:xfrm>
          <a:prstGeom prst="rect">
            <a:avLst/>
          </a:prstGeom>
        </p:spPr>
      </p:pic>
    </p:spTree>
    <p:extLst>
      <p:ext uri="{BB962C8B-B14F-4D97-AF65-F5344CB8AC3E}">
        <p14:creationId xmlns:p14="http://schemas.microsoft.com/office/powerpoint/2010/main" val="2284725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p:txBody>
          <a:bodyPr/>
          <a:lstStyle/>
          <a:p>
            <a:r>
              <a:rPr lang="en-US" dirty="0"/>
              <a:t>A Caveat: Conjunction of Clauses</a:t>
            </a:r>
          </a:p>
        </p:txBody>
      </p:sp>
      <p:sp>
        <p:nvSpPr>
          <p:cNvPr id="3" name="Content Placeholder 2">
            <a:extLst>
              <a:ext uri="{FF2B5EF4-FFF2-40B4-BE49-F238E27FC236}">
                <a16:creationId xmlns:a16="http://schemas.microsoft.com/office/drawing/2014/main" id="{25564B45-E345-024F-93A5-9693A579D86F}"/>
              </a:ext>
            </a:extLst>
          </p:cNvPr>
          <p:cNvSpPr>
            <a:spLocks noGrp="1"/>
          </p:cNvSpPr>
          <p:nvPr>
            <p:ph idx="1"/>
          </p:nvPr>
        </p:nvSpPr>
        <p:spPr>
          <a:xfrm>
            <a:off x="218661" y="1825625"/>
            <a:ext cx="11718235" cy="4576295"/>
          </a:xfrm>
        </p:spPr>
        <p:txBody>
          <a:bodyPr>
            <a:normAutofit/>
          </a:bodyPr>
          <a:lstStyle/>
          <a:p>
            <a:r>
              <a:rPr lang="en-US" b="0" i="0" dirty="0">
                <a:effectLst/>
                <a:latin typeface="Arial" panose="020B0604020202020204" pitchFamily="34" charset="0"/>
              </a:rPr>
              <a:t>IC3 is the state-of-the-art invariant-based model checking algorithm.</a:t>
            </a:r>
          </a:p>
          <a:p>
            <a:r>
              <a:rPr lang="en-US" dirty="0">
                <a:latin typeface="Arial" panose="020B0604020202020204" pitchFamily="34" charset="0"/>
              </a:rPr>
              <a:t>IC3 maintains a formula </a:t>
            </a:r>
            <a:r>
              <a:rPr lang="en-US" altLang="zh-CN" i="1" dirty="0">
                <a:latin typeface="Times New Roman" panose="02020603050405020304" pitchFamily="18" charset="0"/>
                <a:cs typeface="Times New Roman" panose="02020603050405020304" pitchFamily="18" charset="0"/>
              </a:rPr>
              <a:t>F</a:t>
            </a:r>
            <a:r>
              <a:rPr lang="en-US" dirty="0">
                <a:latin typeface="Arial" panose="020B0604020202020204" pitchFamily="34" charset="0"/>
              </a:rPr>
              <a:t> which is a conjunction of clauses. It iteratively add new clauses to </a:t>
            </a:r>
            <a:r>
              <a:rPr lang="en-US" altLang="zh-CN" i="1" dirty="0">
                <a:latin typeface="Times New Roman" panose="02020603050405020304" pitchFamily="18" charset="0"/>
                <a:cs typeface="Times New Roman" panose="02020603050405020304" pitchFamily="18" charset="0"/>
              </a:rPr>
              <a:t>F</a:t>
            </a:r>
            <a:r>
              <a:rPr lang="en-US" dirty="0">
                <a:latin typeface="Arial" panose="020B0604020202020204" pitchFamily="34" charset="0"/>
              </a:rPr>
              <a:t> until it becomes an inductive invariant.</a:t>
            </a:r>
            <a:endParaRPr lang="en-US" b="0" i="0" dirty="0">
              <a:effectLst/>
              <a:latin typeface="Google Sans"/>
            </a:endParaRPr>
          </a:p>
          <a:p>
            <a:r>
              <a:rPr lang="en-US" dirty="0">
                <a:latin typeface="Arial" panose="020B0604020202020204" pitchFamily="34" charset="0"/>
              </a:rPr>
              <a:t>A clause </a:t>
            </a:r>
            <a:r>
              <a:rPr lang="en-US" altLang="zh-CN" i="1" dirty="0">
                <a:latin typeface="Times New Roman" panose="02020603050405020304" pitchFamily="18" charset="0"/>
                <a:cs typeface="Times New Roman" panose="02020603050405020304" pitchFamily="18" charset="0"/>
              </a:rPr>
              <a:t>c</a:t>
            </a:r>
            <a:r>
              <a:rPr lang="en-US" altLang="zh-CN" dirty="0">
                <a:latin typeface="Arial" panose="020B0604020202020204" pitchFamily="34" charset="0"/>
              </a:rPr>
              <a:t> </a:t>
            </a:r>
            <a:r>
              <a:rPr lang="en-US" dirty="0">
                <a:latin typeface="Arial" panose="020B0604020202020204" pitchFamily="34" charset="0"/>
              </a:rPr>
              <a:t>can be added to </a:t>
            </a:r>
            <a:r>
              <a:rPr lang="en-US" altLang="zh-CN" i="1" dirty="0">
                <a:latin typeface="Times New Roman" panose="02020603050405020304" pitchFamily="18" charset="0"/>
                <a:cs typeface="Times New Roman" panose="02020603050405020304" pitchFamily="18" charset="0"/>
              </a:rPr>
              <a:t>F</a:t>
            </a:r>
            <a:r>
              <a:rPr lang="en-US" altLang="zh-CN" dirty="0">
                <a:latin typeface="Arial" panose="020B0604020202020204" pitchFamily="34" charset="0"/>
              </a:rPr>
              <a:t> if it is relatively inductive to </a:t>
            </a:r>
            <a:r>
              <a:rPr lang="en-US" altLang="zh-CN" i="1" dirty="0">
                <a:latin typeface="Times New Roman" panose="02020603050405020304" pitchFamily="18" charset="0"/>
                <a:cs typeface="Times New Roman" panose="02020603050405020304" pitchFamily="18" charset="0"/>
              </a:rPr>
              <a:t>F</a:t>
            </a:r>
            <a:r>
              <a:rPr lang="en-US" altLang="zh-CN" dirty="0">
                <a:latin typeface="Arial" panose="020B0604020202020204" pitchFamily="34" charset="0"/>
              </a:rPr>
              <a:t>:</a:t>
            </a:r>
          </a:p>
          <a:p>
            <a:endParaRPr lang="en-US" dirty="0">
              <a:latin typeface="Arial" panose="020B0604020202020204" pitchFamily="34" charset="0"/>
            </a:endParaRPr>
          </a:p>
          <a:p>
            <a:r>
              <a:rPr lang="en-US" dirty="0">
                <a:latin typeface="Arial" panose="020B0604020202020204" pitchFamily="34" charset="0"/>
              </a:rPr>
              <a:t>As for the </a:t>
            </a:r>
            <a:r>
              <a:rPr lang="en-US" i="1" dirty="0">
                <a:latin typeface="Arial" panose="020B0604020202020204" pitchFamily="34" charset="0"/>
              </a:rPr>
              <a:t>inductive invariant for stuttering</a:t>
            </a:r>
            <a:r>
              <a:rPr lang="en-US" dirty="0">
                <a:latin typeface="Arial" panose="020B0604020202020204" pitchFamily="34" charset="0"/>
              </a:rPr>
              <a:t>, above condition becomes:</a:t>
            </a:r>
          </a:p>
          <a:p>
            <a:endParaRPr lang="en-US" dirty="0">
              <a:latin typeface="Arial" panose="020B0604020202020204" pitchFamily="34" charset="0"/>
            </a:endParaRPr>
          </a:p>
          <a:p>
            <a:pPr lvl="1"/>
            <a:r>
              <a:rPr lang="en-US" dirty="0">
                <a:latin typeface="Arial" panose="020B0604020202020204" pitchFamily="34" charset="0"/>
              </a:rPr>
              <a:t>Unlike in IC3, if two clauses </a:t>
            </a:r>
            <a:r>
              <a:rPr lang="en-US" altLang="zh-CN" i="1" dirty="0">
                <a:latin typeface="Times New Roman" panose="02020603050405020304" pitchFamily="18" charset="0"/>
                <a:cs typeface="Times New Roman" panose="02020603050405020304" pitchFamily="18" charset="0"/>
              </a:rPr>
              <a:t>c</a:t>
            </a:r>
            <a:r>
              <a:rPr lang="en-US" altLang="zh-CN" i="1" baseline="-25000" dirty="0">
                <a:latin typeface="Times New Roman" panose="02020603050405020304" pitchFamily="18" charset="0"/>
                <a:cs typeface="Times New Roman" panose="02020603050405020304" pitchFamily="18" charset="0"/>
              </a:rPr>
              <a:t>1</a:t>
            </a:r>
            <a:r>
              <a:rPr lang="en-US" dirty="0">
                <a:latin typeface="Arial" panose="020B0604020202020204" pitchFamily="34" charset="0"/>
              </a:rPr>
              <a:t> and </a:t>
            </a:r>
            <a:r>
              <a:rPr lang="en-US" altLang="zh-CN" i="1" dirty="0">
                <a:latin typeface="Times New Roman" panose="02020603050405020304" pitchFamily="18" charset="0"/>
                <a:cs typeface="Times New Roman" panose="02020603050405020304" pitchFamily="18" charset="0"/>
              </a:rPr>
              <a:t>c</a:t>
            </a:r>
            <a:r>
              <a:rPr lang="en-US" altLang="zh-CN" i="1" baseline="-25000" dirty="0">
                <a:latin typeface="Times New Roman" panose="02020603050405020304" pitchFamily="18" charset="0"/>
                <a:cs typeface="Times New Roman" panose="02020603050405020304" pitchFamily="18" charset="0"/>
              </a:rPr>
              <a:t>2</a:t>
            </a:r>
            <a:r>
              <a:rPr lang="en-US" dirty="0">
                <a:latin typeface="Arial" panose="020B0604020202020204" pitchFamily="34" charset="0"/>
              </a:rPr>
              <a:t> are both relatively inductive to </a:t>
            </a:r>
            <a:r>
              <a:rPr lang="en-US" altLang="zh-CN" i="1" dirty="0">
                <a:latin typeface="Times New Roman" panose="02020603050405020304" pitchFamily="18" charset="0"/>
                <a:cs typeface="Times New Roman" panose="02020603050405020304" pitchFamily="18" charset="0"/>
              </a:rPr>
              <a:t>F</a:t>
            </a:r>
            <a:r>
              <a:rPr lang="en-US" dirty="0">
                <a:latin typeface="Arial" panose="020B0604020202020204" pitchFamily="34" charset="0"/>
              </a:rPr>
              <a:t>, their conjunction </a:t>
            </a:r>
            <a:r>
              <a:rPr lang="en-US" altLang="zh-CN" i="1" dirty="0">
                <a:latin typeface="Times New Roman" panose="02020603050405020304" pitchFamily="18" charset="0"/>
                <a:cs typeface="Times New Roman" panose="02020603050405020304" pitchFamily="18" charset="0"/>
              </a:rPr>
              <a:t>c</a:t>
            </a:r>
            <a:r>
              <a:rPr lang="en-US" altLang="zh-CN" i="1" baseline="-25000" dirty="0">
                <a:latin typeface="Times New Roman" panose="02020603050405020304" pitchFamily="18" charset="0"/>
                <a:cs typeface="Times New Roman" panose="02020603050405020304" pitchFamily="18" charset="0"/>
              </a:rPr>
              <a:t>1 </a:t>
            </a:r>
            <a:r>
              <a:rPr lang="zh-CN" altLang="en-US" sz="1600" b="0" i="0" dirty="0">
                <a:solidFill>
                  <a:srgbClr val="202124"/>
                </a:solidFill>
                <a:effectLst/>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 c</a:t>
            </a:r>
            <a:r>
              <a:rPr lang="en-US" altLang="zh-CN" i="1" baseline="-25000" dirty="0">
                <a:latin typeface="Times New Roman" panose="02020603050405020304" pitchFamily="18" charset="0"/>
                <a:cs typeface="Times New Roman" panose="02020603050405020304" pitchFamily="18" charset="0"/>
              </a:rPr>
              <a:t>2</a:t>
            </a:r>
            <a:r>
              <a:rPr lang="en-US" dirty="0">
                <a:latin typeface="Arial" panose="020B0604020202020204" pitchFamily="34" charset="0"/>
              </a:rPr>
              <a:t> may not be relatively inductive to </a:t>
            </a:r>
            <a:r>
              <a:rPr lang="en-US" altLang="zh-CN" i="1" dirty="0">
                <a:latin typeface="Times New Roman" panose="02020603050405020304" pitchFamily="18" charset="0"/>
                <a:cs typeface="Times New Roman" panose="02020603050405020304" pitchFamily="18" charset="0"/>
              </a:rPr>
              <a:t>F </a:t>
            </a:r>
            <a:r>
              <a:rPr lang="en-US" dirty="0">
                <a:latin typeface="Arial" panose="020B0604020202020204" pitchFamily="34" charset="0"/>
              </a:rPr>
              <a:t>!</a:t>
            </a:r>
          </a:p>
          <a:p>
            <a:endParaRPr lang="en-US" dirty="0">
              <a:latin typeface="Google Sans"/>
            </a:endParaRPr>
          </a:p>
          <a:p>
            <a:pPr lvl="1"/>
            <a:endParaRPr lang="en-US" b="0" i="0" dirty="0">
              <a:effectLst/>
              <a:latin typeface="Google Sans"/>
            </a:endParaRPr>
          </a:p>
          <a:p>
            <a:pPr lvl="1"/>
            <a:endParaRPr lang="en-US" dirty="0"/>
          </a:p>
          <a:p>
            <a:endParaRPr lang="en-US" dirty="0"/>
          </a:p>
        </p:txBody>
      </p:sp>
      <p:pic>
        <p:nvPicPr>
          <p:cNvPr id="7" name="图片 6">
            <a:extLst>
              <a:ext uri="{FF2B5EF4-FFF2-40B4-BE49-F238E27FC236}">
                <a16:creationId xmlns:a16="http://schemas.microsoft.com/office/drawing/2014/main" id="{EAC77351-73D1-2687-9F8E-D817CFF17896}"/>
              </a:ext>
            </a:extLst>
          </p:cNvPr>
          <p:cNvPicPr>
            <a:picLocks noChangeAspect="1"/>
          </p:cNvPicPr>
          <p:nvPr/>
        </p:nvPicPr>
        <p:blipFill>
          <a:blip r:embed="rId3"/>
          <a:stretch>
            <a:fillRect/>
          </a:stretch>
        </p:blipFill>
        <p:spPr>
          <a:xfrm>
            <a:off x="4960351" y="3758300"/>
            <a:ext cx="2271298" cy="385167"/>
          </a:xfrm>
          <a:prstGeom prst="rect">
            <a:avLst/>
          </a:prstGeom>
        </p:spPr>
      </p:pic>
      <p:pic>
        <p:nvPicPr>
          <p:cNvPr id="9" name="图片 8">
            <a:extLst>
              <a:ext uri="{FF2B5EF4-FFF2-40B4-BE49-F238E27FC236}">
                <a16:creationId xmlns:a16="http://schemas.microsoft.com/office/drawing/2014/main" id="{83B63DFB-A8CF-B15C-19F3-C184989B7692}"/>
              </a:ext>
            </a:extLst>
          </p:cNvPr>
          <p:cNvPicPr>
            <a:picLocks noChangeAspect="1"/>
          </p:cNvPicPr>
          <p:nvPr/>
        </p:nvPicPr>
        <p:blipFill>
          <a:blip r:embed="rId4"/>
          <a:stretch>
            <a:fillRect/>
          </a:stretch>
        </p:blipFill>
        <p:spPr>
          <a:xfrm>
            <a:off x="3341756" y="4779152"/>
            <a:ext cx="5508488" cy="442287"/>
          </a:xfrm>
          <a:prstGeom prst="rect">
            <a:avLst/>
          </a:prstGeom>
        </p:spPr>
      </p:pic>
    </p:spTree>
    <p:extLst>
      <p:ext uri="{BB962C8B-B14F-4D97-AF65-F5344CB8AC3E}">
        <p14:creationId xmlns:p14="http://schemas.microsoft.com/office/powerpoint/2010/main" val="3869657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p:txBody>
          <a:bodyPr/>
          <a:lstStyle/>
          <a:p>
            <a:r>
              <a:rPr lang="en-US" dirty="0"/>
              <a:t>The Reversed Approach</a:t>
            </a:r>
          </a:p>
        </p:txBody>
      </p:sp>
      <p:sp>
        <p:nvSpPr>
          <p:cNvPr id="3" name="Content Placeholder 2">
            <a:extLst>
              <a:ext uri="{FF2B5EF4-FFF2-40B4-BE49-F238E27FC236}">
                <a16:creationId xmlns:a16="http://schemas.microsoft.com/office/drawing/2014/main" id="{25564B45-E345-024F-93A5-9693A579D86F}"/>
              </a:ext>
            </a:extLst>
          </p:cNvPr>
          <p:cNvSpPr>
            <a:spLocks noGrp="1"/>
          </p:cNvSpPr>
          <p:nvPr>
            <p:ph idx="1"/>
          </p:nvPr>
        </p:nvSpPr>
        <p:spPr>
          <a:xfrm>
            <a:off x="218661" y="1341121"/>
            <a:ext cx="11718235" cy="4675858"/>
          </a:xfrm>
        </p:spPr>
        <p:txBody>
          <a:bodyPr>
            <a:normAutofit/>
          </a:bodyPr>
          <a:lstStyle/>
          <a:p>
            <a:r>
              <a:rPr lang="en-US" b="0" i="0" dirty="0">
                <a:effectLst/>
                <a:latin typeface="Arial" panose="020B0604020202020204" pitchFamily="34" charset="0"/>
              </a:rPr>
              <a:t>We adopt a reversed approach to bypass the disjunction operator.</a:t>
            </a:r>
          </a:p>
          <a:p>
            <a:pPr lvl="1"/>
            <a:r>
              <a:rPr lang="en-US" b="0" i="0" dirty="0">
                <a:effectLst/>
                <a:latin typeface="Arial" panose="020B0604020202020204" pitchFamily="34" charset="0"/>
              </a:rPr>
              <a:t>Switch the roles of </a:t>
            </a:r>
            <a:r>
              <a:rPr lang="en-US" altLang="zh-CN" i="1" dirty="0">
                <a:latin typeface="Times New Roman" panose="02020603050405020304" pitchFamily="18" charset="0"/>
                <a:cs typeface="Times New Roman" panose="02020603050405020304" pitchFamily="18" charset="0"/>
              </a:rPr>
              <a:t>I</a:t>
            </a:r>
            <a:r>
              <a:rPr lang="en-US" altLang="zh-CN" b="0" i="0" baseline="-25000" dirty="0">
                <a:solidFill>
                  <a:srgbClr val="202124"/>
                </a:solidFill>
                <a:effectLst/>
                <a:latin typeface="Times New Roman" panose="02020603050405020304" pitchFamily="18" charset="0"/>
                <a:cs typeface="Times New Roman" panose="02020603050405020304" pitchFamily="18" charset="0"/>
              </a:rPr>
              <a:t>×</a:t>
            </a:r>
            <a:r>
              <a:rPr lang="en-US" b="0" i="0" dirty="0">
                <a:effectLst/>
                <a:latin typeface="Arial" panose="020B0604020202020204" pitchFamily="34" charset="0"/>
              </a:rPr>
              <a:t> and </a:t>
            </a:r>
            <a:r>
              <a:rPr lang="en-US" altLang="zh-CN" b="0" i="1" dirty="0">
                <a:effectLst/>
                <a:latin typeface="Times New Roman" panose="02020603050405020304" pitchFamily="18" charset="0"/>
                <a:cs typeface="Times New Roman" panose="02020603050405020304" pitchFamily="18" charset="0"/>
              </a:rPr>
              <a:t>P</a:t>
            </a:r>
            <a:r>
              <a:rPr lang="en-US" altLang="zh-CN" b="0" i="0" baseline="-25000" dirty="0">
                <a:solidFill>
                  <a:srgbClr val="202124"/>
                </a:solidFill>
                <a:effectLst/>
                <a:latin typeface="Times New Roman" panose="02020603050405020304" pitchFamily="18" charset="0"/>
                <a:cs typeface="Times New Roman" panose="02020603050405020304" pitchFamily="18" charset="0"/>
              </a:rPr>
              <a:t>×</a:t>
            </a:r>
            <a:r>
              <a:rPr lang="en-US" b="0" i="0" dirty="0">
                <a:effectLst/>
                <a:latin typeface="Arial" panose="020B0604020202020204" pitchFamily="34" charset="0"/>
              </a:rPr>
              <a:t>.</a:t>
            </a:r>
          </a:p>
          <a:p>
            <a:pPr lvl="1"/>
            <a:r>
              <a:rPr lang="en-US" dirty="0">
                <a:latin typeface="Arial" panose="020B0604020202020204" pitchFamily="34" charset="0"/>
              </a:rPr>
              <a:t>Reverse the directions of </a:t>
            </a:r>
            <a:r>
              <a:rPr lang="en-US" altLang="zh-CN" b="0" i="1" dirty="0" err="1">
                <a:effectLst/>
                <a:latin typeface="Times New Roman" panose="02020603050405020304" pitchFamily="18" charset="0"/>
                <a:cs typeface="Times New Roman" panose="02020603050405020304" pitchFamily="18" charset="0"/>
              </a:rPr>
              <a:t>T</a:t>
            </a:r>
            <a:r>
              <a:rPr lang="en-US" altLang="zh-CN" b="0" i="1" baseline="-25000" dirty="0" err="1">
                <a:effectLst/>
                <a:latin typeface="Times New Roman" panose="02020603050405020304" pitchFamily="18" charset="0"/>
                <a:cs typeface="Times New Roman" panose="02020603050405020304" pitchFamily="18" charset="0"/>
              </a:rPr>
              <a:t>syn</a:t>
            </a:r>
            <a:r>
              <a:rPr lang="en-US" altLang="zh-CN" dirty="0">
                <a:latin typeface="Arial" panose="020B0604020202020204" pitchFamily="34" charset="0"/>
              </a:rPr>
              <a:t> and </a:t>
            </a:r>
            <a:r>
              <a:rPr lang="en-US" altLang="zh-CN" b="0" i="1" dirty="0" err="1">
                <a:effectLst/>
                <a:latin typeface="Times New Roman" panose="02020603050405020304" pitchFamily="18" charset="0"/>
                <a:cs typeface="Times New Roman" panose="02020603050405020304" pitchFamily="18" charset="0"/>
              </a:rPr>
              <a:t>T</a:t>
            </a:r>
            <a:r>
              <a:rPr lang="en-US" altLang="zh-CN" b="0" i="1" baseline="-25000" dirty="0" err="1">
                <a:effectLst/>
                <a:latin typeface="Times New Roman" panose="02020603050405020304" pitchFamily="18" charset="0"/>
                <a:cs typeface="Times New Roman" panose="02020603050405020304" pitchFamily="18" charset="0"/>
              </a:rPr>
              <a:t>stu</a:t>
            </a:r>
            <a:r>
              <a:rPr lang="en-US" altLang="zh-CN" b="0" i="1" baseline="-25000" dirty="0">
                <a:effectLst/>
                <a:latin typeface="Times New Roman" panose="02020603050405020304" pitchFamily="18" charset="0"/>
                <a:cs typeface="Times New Roman" panose="02020603050405020304" pitchFamily="18" charset="0"/>
              </a:rPr>
              <a:t> </a:t>
            </a:r>
            <a:r>
              <a:rPr lang="en-US" dirty="0">
                <a:latin typeface="Arial" panose="020B0604020202020204" pitchFamily="34" charset="0"/>
              </a:rPr>
              <a:t>by switching their current state variables and next state variables.</a:t>
            </a:r>
          </a:p>
          <a:p>
            <a:r>
              <a:rPr lang="en-US" altLang="zh-CN" b="0" i="1" dirty="0">
                <a:effectLst/>
                <a:latin typeface="Times New Roman" panose="02020603050405020304" pitchFamily="18" charset="0"/>
                <a:cs typeface="Times New Roman" panose="02020603050405020304" pitchFamily="18" charset="0"/>
              </a:rPr>
              <a:t>Inv</a:t>
            </a:r>
            <a:r>
              <a:rPr lang="zh-CN" altLang="en-US" sz="2000" b="0" i="0" baseline="60000" dirty="0">
                <a:solidFill>
                  <a:srgbClr val="202124"/>
                </a:solidFill>
                <a:effectLst/>
                <a:latin typeface="Roboto" panose="02000000000000000000" pitchFamily="2" charset="0"/>
              </a:rPr>
              <a:t>○</a:t>
            </a:r>
            <a:r>
              <a:rPr lang="en-US" b="0" i="0" dirty="0">
                <a:effectLst/>
                <a:latin typeface="Arial" panose="020B0604020202020204" pitchFamily="34" charset="0"/>
              </a:rPr>
              <a:t> is called the </a:t>
            </a:r>
            <a:r>
              <a:rPr lang="en-US" b="0" i="1" dirty="0">
                <a:effectLst/>
                <a:latin typeface="Arial" panose="020B0604020202020204" pitchFamily="34" charset="0"/>
              </a:rPr>
              <a:t>reversed inductive invariant for stuttering</a:t>
            </a:r>
            <a:r>
              <a:rPr lang="en-US" b="0" i="0" dirty="0">
                <a:effectLst/>
                <a:latin typeface="Arial" panose="020B0604020202020204" pitchFamily="34" charset="0"/>
              </a:rPr>
              <a:t>. If an </a:t>
            </a:r>
            <a:r>
              <a:rPr lang="en-US" altLang="zh-CN" b="0" i="1" dirty="0">
                <a:effectLst/>
                <a:latin typeface="Times New Roman" panose="02020603050405020304" pitchFamily="18" charset="0"/>
                <a:cs typeface="Times New Roman" panose="02020603050405020304" pitchFamily="18" charset="0"/>
              </a:rPr>
              <a:t>Inv</a:t>
            </a:r>
            <a:r>
              <a:rPr lang="zh-CN" altLang="en-US" sz="2000" b="0" i="0" baseline="60000" dirty="0">
                <a:solidFill>
                  <a:srgbClr val="202124"/>
                </a:solidFill>
                <a:effectLst/>
                <a:latin typeface="Roboto" panose="02000000000000000000" pitchFamily="2" charset="0"/>
              </a:rPr>
              <a:t>○</a:t>
            </a:r>
            <a:r>
              <a:rPr lang="en-US" b="0" i="0" dirty="0">
                <a:effectLst/>
                <a:latin typeface="Arial" panose="020B0604020202020204" pitchFamily="34" charset="0"/>
              </a:rPr>
              <a:t> exists, the two designs are observational equivalent modulo stuttering.</a:t>
            </a:r>
          </a:p>
          <a:p>
            <a:endParaRPr lang="en-US" dirty="0">
              <a:latin typeface="Arial" panose="020B0604020202020204" pitchFamily="34" charset="0"/>
            </a:endParaRPr>
          </a:p>
          <a:p>
            <a:endParaRPr lang="en-US" b="0" i="0" dirty="0">
              <a:effectLst/>
              <a:latin typeface="Arial" panose="020B0604020202020204" pitchFamily="34" charset="0"/>
            </a:endParaRPr>
          </a:p>
          <a:p>
            <a:r>
              <a:rPr lang="en-US" dirty="0">
                <a:latin typeface="Arial" panose="020B0604020202020204" pitchFamily="34" charset="0"/>
              </a:rPr>
              <a:t>Notice that formula (b) has no disjunction operators.</a:t>
            </a:r>
            <a:endParaRPr lang="en-US" b="0" i="0" dirty="0">
              <a:effectLst/>
              <a:latin typeface="Google Sans"/>
            </a:endParaRPr>
          </a:p>
          <a:p>
            <a:endParaRPr lang="en-US" dirty="0">
              <a:latin typeface="Google Sans"/>
            </a:endParaRPr>
          </a:p>
          <a:p>
            <a:pPr lvl="1"/>
            <a:endParaRPr lang="en-US" b="0" i="0" dirty="0">
              <a:effectLst/>
              <a:latin typeface="Google Sans"/>
            </a:endParaRPr>
          </a:p>
          <a:p>
            <a:pPr lvl="1"/>
            <a:endParaRPr lang="en-US" dirty="0"/>
          </a:p>
          <a:p>
            <a:endParaRPr lang="en-US" dirty="0"/>
          </a:p>
        </p:txBody>
      </p:sp>
      <p:pic>
        <p:nvPicPr>
          <p:cNvPr id="5" name="图片 4">
            <a:extLst>
              <a:ext uri="{FF2B5EF4-FFF2-40B4-BE49-F238E27FC236}">
                <a16:creationId xmlns:a16="http://schemas.microsoft.com/office/drawing/2014/main" id="{0B6A15D2-A1A5-D919-37A2-F157B030A3A6}"/>
              </a:ext>
            </a:extLst>
          </p:cNvPr>
          <p:cNvPicPr>
            <a:picLocks noChangeAspect="1"/>
          </p:cNvPicPr>
          <p:nvPr/>
        </p:nvPicPr>
        <p:blipFill>
          <a:blip r:embed="rId3"/>
          <a:stretch>
            <a:fillRect/>
          </a:stretch>
        </p:blipFill>
        <p:spPr>
          <a:xfrm>
            <a:off x="899160" y="4179832"/>
            <a:ext cx="10393680" cy="410817"/>
          </a:xfrm>
          <a:prstGeom prst="rect">
            <a:avLst/>
          </a:prstGeom>
        </p:spPr>
      </p:pic>
    </p:spTree>
    <p:extLst>
      <p:ext uri="{BB962C8B-B14F-4D97-AF65-F5344CB8AC3E}">
        <p14:creationId xmlns:p14="http://schemas.microsoft.com/office/powerpoint/2010/main" val="2866657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564B45-E345-024F-93A5-9693A579D86F}"/>
              </a:ext>
            </a:extLst>
          </p:cNvPr>
          <p:cNvSpPr>
            <a:spLocks noGrp="1"/>
          </p:cNvSpPr>
          <p:nvPr>
            <p:ph idx="1"/>
          </p:nvPr>
        </p:nvSpPr>
        <p:spPr>
          <a:xfrm>
            <a:off x="218661" y="1341120"/>
            <a:ext cx="7765632" cy="5516879"/>
          </a:xfrm>
        </p:spPr>
        <p:txBody>
          <a:bodyPr>
            <a:normAutofit/>
          </a:bodyPr>
          <a:lstStyle/>
          <a:p>
            <a:pPr marL="0" indent="0">
              <a:buNone/>
            </a:pPr>
            <a:endParaRPr lang="en-US" dirty="0">
              <a:latin typeface="Arial" panose="020B0604020202020204" pitchFamily="34" charset="0"/>
            </a:endParaRPr>
          </a:p>
          <a:p>
            <a:r>
              <a:rPr lang="en-US" altLang="zh-CN" b="0" i="0" dirty="0">
                <a:effectLst/>
                <a:latin typeface="Arial" panose="020B0604020202020204" pitchFamily="34" charset="0"/>
              </a:rPr>
              <a:t>If an </a:t>
            </a:r>
            <a:r>
              <a:rPr lang="en-US" altLang="zh-CN" b="0" i="1" dirty="0">
                <a:effectLst/>
                <a:latin typeface="Times New Roman" panose="02020603050405020304" pitchFamily="18" charset="0"/>
                <a:cs typeface="Times New Roman" panose="02020603050405020304" pitchFamily="18" charset="0"/>
              </a:rPr>
              <a:t>Inv</a:t>
            </a:r>
            <a:r>
              <a:rPr lang="zh-CN" altLang="en-US" sz="2000" b="0" i="0" baseline="60000" dirty="0">
                <a:solidFill>
                  <a:srgbClr val="202124"/>
                </a:solidFill>
                <a:effectLst/>
                <a:latin typeface="Roboto" panose="02000000000000000000" pitchFamily="2" charset="0"/>
              </a:rPr>
              <a:t>○</a:t>
            </a:r>
            <a:r>
              <a:rPr lang="en-US" altLang="zh-CN" b="0" i="0" dirty="0">
                <a:effectLst/>
                <a:latin typeface="Arial" panose="020B0604020202020204" pitchFamily="34" charset="0"/>
              </a:rPr>
              <a:t> exists, the two designs are observational equivalent modulo stuttering. </a:t>
            </a:r>
          </a:p>
          <a:p>
            <a:pPr lvl="1"/>
            <a:r>
              <a:rPr lang="en-US" altLang="zh-CN" dirty="0">
                <a:latin typeface="Arial" panose="020B0604020202020204" pitchFamily="34" charset="0"/>
              </a:rPr>
              <a:t>For a tree whose leaf nodes are all (</a:t>
            </a:r>
            <a:r>
              <a:rPr lang="en-US" altLang="zh-CN" sz="2400" b="0" i="0" dirty="0">
                <a:solidFill>
                  <a:srgbClr val="040C28"/>
                </a:solidFill>
                <a:effectLst/>
                <a:latin typeface="Times New Roman" panose="02020603050405020304" pitchFamily="18" charset="0"/>
                <a:cs typeface="Times New Roman" panose="02020603050405020304" pitchFamily="18" charset="0"/>
              </a:rPr>
              <a:t>¬</a:t>
            </a:r>
            <a:r>
              <a:rPr lang="en-US" altLang="zh-CN" sz="2400" b="0" i="1" dirty="0">
                <a:effectLst/>
                <a:latin typeface="Times New Roman" panose="02020603050405020304" pitchFamily="18" charset="0"/>
                <a:cs typeface="Times New Roman" panose="02020603050405020304" pitchFamily="18" charset="0"/>
              </a:rPr>
              <a:t>P</a:t>
            </a:r>
            <a:r>
              <a:rPr lang="en-US" altLang="zh-CN" sz="2400" b="0" i="0" baseline="-25000" dirty="0">
                <a:solidFill>
                  <a:srgbClr val="202124"/>
                </a:solidFill>
                <a:effectLst/>
                <a:latin typeface="Times New Roman" panose="02020603050405020304" pitchFamily="18" charset="0"/>
                <a:cs typeface="Times New Roman" panose="02020603050405020304" pitchFamily="18" charset="0"/>
              </a:rPr>
              <a:t>×</a:t>
            </a:r>
            <a:r>
              <a:rPr lang="en-US" altLang="zh-CN" dirty="0">
                <a:latin typeface="Arial" panose="020B0604020202020204" pitchFamily="34" charset="0"/>
              </a:rPr>
              <a:t>)-states, its root node must not be an (</a:t>
            </a:r>
            <a:r>
              <a:rPr lang="en-US" altLang="zh-CN" sz="2400" b="0" i="1" dirty="0">
                <a:effectLst/>
                <a:latin typeface="Times New Roman" panose="02020603050405020304" pitchFamily="18" charset="0"/>
                <a:cs typeface="Times New Roman" panose="02020603050405020304" pitchFamily="18" charset="0"/>
              </a:rPr>
              <a:t>I</a:t>
            </a:r>
            <a:r>
              <a:rPr lang="en-US" altLang="zh-CN" sz="2400" b="0" i="0" baseline="-25000" dirty="0">
                <a:solidFill>
                  <a:srgbClr val="202124"/>
                </a:solidFill>
                <a:effectLst/>
                <a:latin typeface="Times New Roman" panose="02020603050405020304" pitchFamily="18" charset="0"/>
                <a:cs typeface="Times New Roman" panose="02020603050405020304" pitchFamily="18" charset="0"/>
              </a:rPr>
              <a:t>×</a:t>
            </a:r>
            <a:r>
              <a:rPr lang="en-US" altLang="zh-CN" dirty="0">
                <a:latin typeface="Arial" panose="020B0604020202020204" pitchFamily="34" charset="0"/>
              </a:rPr>
              <a:t>)-state. </a:t>
            </a:r>
          </a:p>
          <a:p>
            <a:pPr lvl="1"/>
            <a:r>
              <a:rPr lang="en-US" altLang="zh-CN" b="0" i="0" dirty="0">
                <a:effectLst/>
                <a:latin typeface="Arial" panose="020B0604020202020204" pitchFamily="34" charset="0"/>
              </a:rPr>
              <a:t>Therefore, </a:t>
            </a:r>
            <a:r>
              <a:rPr lang="en-US" altLang="zh-CN" dirty="0">
                <a:latin typeface="Arial" panose="020B0604020202020204" pitchFamily="34" charset="0"/>
              </a:rPr>
              <a:t>from every (</a:t>
            </a:r>
            <a:r>
              <a:rPr lang="en-US" altLang="zh-CN" sz="2400" b="0" i="1" dirty="0">
                <a:effectLst/>
                <a:latin typeface="Times New Roman" panose="02020603050405020304" pitchFamily="18" charset="0"/>
                <a:cs typeface="Times New Roman" panose="02020603050405020304" pitchFamily="18" charset="0"/>
              </a:rPr>
              <a:t>I</a:t>
            </a:r>
            <a:r>
              <a:rPr lang="en-US" altLang="zh-CN" sz="2400" b="0" i="0" baseline="-25000" dirty="0">
                <a:solidFill>
                  <a:srgbClr val="202124"/>
                </a:solidFill>
                <a:effectLst/>
                <a:latin typeface="Times New Roman" panose="02020603050405020304" pitchFamily="18" charset="0"/>
                <a:cs typeface="Times New Roman" panose="02020603050405020304" pitchFamily="18" charset="0"/>
              </a:rPr>
              <a:t>×</a:t>
            </a:r>
            <a:r>
              <a:rPr lang="en-US" altLang="zh-CN" dirty="0">
                <a:latin typeface="Arial" panose="020B0604020202020204" pitchFamily="34" charset="0"/>
              </a:rPr>
              <a:t>)-state there must exist a lasso-shaped infinite path, such that all states along the path satisfy </a:t>
            </a:r>
            <a:r>
              <a:rPr lang="en-US" altLang="zh-CN" sz="2400" b="0" i="1" dirty="0">
                <a:effectLst/>
                <a:latin typeface="Times New Roman" panose="02020603050405020304" pitchFamily="18" charset="0"/>
                <a:cs typeface="Times New Roman" panose="02020603050405020304" pitchFamily="18" charset="0"/>
              </a:rPr>
              <a:t>P</a:t>
            </a:r>
            <a:r>
              <a:rPr lang="en-US" altLang="zh-CN" sz="2400" b="0" i="0" baseline="-25000" dirty="0">
                <a:solidFill>
                  <a:srgbClr val="202124"/>
                </a:solidFill>
                <a:effectLst/>
                <a:latin typeface="Times New Roman" panose="02020603050405020304" pitchFamily="18" charset="0"/>
                <a:cs typeface="Times New Roman" panose="02020603050405020304" pitchFamily="18" charset="0"/>
              </a:rPr>
              <a:t>×</a:t>
            </a:r>
            <a:r>
              <a:rPr lang="en-US" altLang="zh-CN" dirty="0">
                <a:latin typeface="Arial" panose="020B0604020202020204" pitchFamily="34" charset="0"/>
              </a:rPr>
              <a:t>.</a:t>
            </a:r>
            <a:endParaRPr lang="en-US" altLang="zh-CN" b="0" i="0" dirty="0">
              <a:effectLst/>
              <a:latin typeface="Arial" panose="020B0604020202020204" pitchFamily="34" charset="0"/>
            </a:endParaRPr>
          </a:p>
          <a:p>
            <a:r>
              <a:rPr lang="en-US" altLang="zh-CN" dirty="0">
                <a:latin typeface="Arial" panose="020B0604020202020204" pitchFamily="34" charset="0"/>
              </a:rPr>
              <a:t>We also proved in our paper that </a:t>
            </a:r>
            <a:r>
              <a:rPr lang="en-US" altLang="zh-CN" b="0" i="1" dirty="0">
                <a:effectLst/>
                <a:latin typeface="Times New Roman" panose="02020603050405020304" pitchFamily="18" charset="0"/>
                <a:cs typeface="Times New Roman" panose="02020603050405020304" pitchFamily="18" charset="0"/>
              </a:rPr>
              <a:t>Inv</a:t>
            </a:r>
            <a:r>
              <a:rPr lang="en-US" altLang="zh-CN" b="0" i="0" baseline="-25000" dirty="0">
                <a:solidFill>
                  <a:srgbClr val="202124"/>
                </a:solidFill>
                <a:effectLst/>
                <a:latin typeface="Times New Roman" panose="02020603050405020304" pitchFamily="18" charset="0"/>
                <a:cs typeface="Times New Roman" panose="02020603050405020304" pitchFamily="18" charset="0"/>
              </a:rPr>
              <a:t>×</a:t>
            </a:r>
            <a:r>
              <a:rPr lang="en-US" altLang="zh-CN" dirty="0">
                <a:latin typeface="Arial" panose="020B0604020202020204" pitchFamily="34" charset="0"/>
              </a:rPr>
              <a:t> is an </a:t>
            </a:r>
            <a:r>
              <a:rPr lang="en-US" altLang="zh-CN" b="0" i="1" dirty="0">
                <a:effectLst/>
                <a:latin typeface="Arial" panose="020B0604020202020204" pitchFamily="34" charset="0"/>
              </a:rPr>
              <a:t>inductive invariant for stuttering</a:t>
            </a:r>
            <a:r>
              <a:rPr lang="en-US" altLang="zh-CN" dirty="0">
                <a:latin typeface="Arial" panose="020B0604020202020204" pitchFamily="34" charset="0"/>
              </a:rPr>
              <a:t> </a:t>
            </a:r>
            <a:r>
              <a:rPr lang="en-US" altLang="zh-CN" dirty="0" err="1">
                <a:latin typeface="Arial" panose="020B0604020202020204" pitchFamily="34" charset="0"/>
              </a:rPr>
              <a:t>iff</a:t>
            </a:r>
            <a:r>
              <a:rPr lang="en-US" altLang="zh-CN" dirty="0">
                <a:latin typeface="Arial" panose="020B0604020202020204" pitchFamily="34" charset="0"/>
              </a:rPr>
              <a:t> </a:t>
            </a:r>
            <a:r>
              <a:rPr lang="en-US" altLang="zh-CN" b="0" i="1" dirty="0">
                <a:effectLst/>
                <a:latin typeface="Times New Roman" panose="02020603050405020304" pitchFamily="18" charset="0"/>
                <a:cs typeface="Times New Roman" panose="02020603050405020304" pitchFamily="18" charset="0"/>
              </a:rPr>
              <a:t>Inv</a:t>
            </a:r>
            <a:r>
              <a:rPr lang="zh-CN" altLang="en-US" sz="2000" b="0" i="0" baseline="60000" dirty="0">
                <a:solidFill>
                  <a:srgbClr val="202124"/>
                </a:solidFill>
                <a:effectLst/>
                <a:latin typeface="Roboto" panose="02000000000000000000" pitchFamily="2" charset="0"/>
              </a:rPr>
              <a:t>○</a:t>
            </a:r>
            <a:r>
              <a:rPr lang="en-US" altLang="zh-CN" b="0" i="1" dirty="0">
                <a:effectLst/>
                <a:latin typeface="Times New Roman" panose="02020603050405020304" pitchFamily="18" charset="0"/>
                <a:cs typeface="Times New Roman" panose="02020603050405020304" pitchFamily="18" charset="0"/>
              </a:rPr>
              <a:t>= </a:t>
            </a:r>
            <a:r>
              <a:rPr lang="en-US" altLang="zh-CN" b="0" i="0" dirty="0">
                <a:solidFill>
                  <a:srgbClr val="040C28"/>
                </a:solidFill>
                <a:effectLst/>
                <a:latin typeface="Times New Roman" panose="02020603050405020304" pitchFamily="18" charset="0"/>
                <a:cs typeface="Times New Roman" panose="02020603050405020304" pitchFamily="18" charset="0"/>
              </a:rPr>
              <a:t>¬</a:t>
            </a:r>
            <a:r>
              <a:rPr lang="en-US" altLang="zh-CN" b="0" i="1" dirty="0">
                <a:effectLst/>
                <a:latin typeface="Times New Roman" panose="02020603050405020304" pitchFamily="18" charset="0"/>
                <a:cs typeface="Times New Roman" panose="02020603050405020304" pitchFamily="18" charset="0"/>
              </a:rPr>
              <a:t>Inv</a:t>
            </a:r>
            <a:r>
              <a:rPr lang="en-US" altLang="zh-CN" b="0" i="0" baseline="-25000" dirty="0">
                <a:solidFill>
                  <a:srgbClr val="202124"/>
                </a:solidFill>
                <a:effectLst/>
                <a:latin typeface="Times New Roman" panose="02020603050405020304" pitchFamily="18" charset="0"/>
                <a:cs typeface="Times New Roman" panose="02020603050405020304" pitchFamily="18" charset="0"/>
              </a:rPr>
              <a:t>×</a:t>
            </a:r>
            <a:r>
              <a:rPr lang="en-US" altLang="zh-CN" dirty="0">
                <a:latin typeface="Arial" panose="020B0604020202020204" pitchFamily="34" charset="0"/>
              </a:rPr>
              <a:t> is a </a:t>
            </a:r>
            <a:r>
              <a:rPr lang="en-US" altLang="zh-CN" b="0" i="1" dirty="0">
                <a:effectLst/>
                <a:latin typeface="Arial" panose="020B0604020202020204" pitchFamily="34" charset="0"/>
              </a:rPr>
              <a:t>reversed inductive invariant for stuttering</a:t>
            </a:r>
            <a:r>
              <a:rPr lang="en-US" altLang="zh-CN" dirty="0">
                <a:latin typeface="Arial" panose="020B0604020202020204" pitchFamily="34" charset="0"/>
              </a:rPr>
              <a:t>.</a:t>
            </a:r>
            <a:endParaRPr lang="en-US" altLang="zh-CN" b="0" i="0" dirty="0">
              <a:effectLst/>
              <a:latin typeface="Google Sans"/>
            </a:endParaRPr>
          </a:p>
          <a:p>
            <a:endParaRPr lang="en-US" b="0" i="0" dirty="0">
              <a:effectLst/>
              <a:latin typeface="Arial" panose="020B0604020202020204" pitchFamily="34" charset="0"/>
            </a:endParaRPr>
          </a:p>
          <a:p>
            <a:endParaRPr lang="en-US" dirty="0">
              <a:latin typeface="Google Sans"/>
            </a:endParaRPr>
          </a:p>
          <a:p>
            <a:pPr lvl="1"/>
            <a:endParaRPr lang="en-US" b="0" i="0" dirty="0">
              <a:effectLst/>
              <a:latin typeface="Google Sans"/>
            </a:endParaRPr>
          </a:p>
          <a:p>
            <a:pPr lvl="1"/>
            <a:endParaRPr lang="en-US" dirty="0"/>
          </a:p>
          <a:p>
            <a:endParaRPr lang="en-US" dirty="0"/>
          </a:p>
        </p:txBody>
      </p:sp>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p:txBody>
          <a:bodyPr/>
          <a:lstStyle/>
          <a:p>
            <a:r>
              <a:rPr lang="en-US" dirty="0"/>
              <a:t>The Reversed Approach</a:t>
            </a:r>
          </a:p>
        </p:txBody>
      </p:sp>
      <p:sp>
        <p:nvSpPr>
          <p:cNvPr id="4" name="矩形: 圆角 3">
            <a:extLst>
              <a:ext uri="{FF2B5EF4-FFF2-40B4-BE49-F238E27FC236}">
                <a16:creationId xmlns:a16="http://schemas.microsoft.com/office/drawing/2014/main" id="{D88080F5-9BFB-485F-83A1-AAD8E4BCF46B}"/>
              </a:ext>
            </a:extLst>
          </p:cNvPr>
          <p:cNvSpPr>
            <a:spLocks noChangeAspect="1"/>
          </p:cNvSpPr>
          <p:nvPr/>
        </p:nvSpPr>
        <p:spPr>
          <a:xfrm>
            <a:off x="9525025" y="3312068"/>
            <a:ext cx="360000" cy="360000"/>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 name="矩形: 圆角 5">
            <a:extLst>
              <a:ext uri="{FF2B5EF4-FFF2-40B4-BE49-F238E27FC236}">
                <a16:creationId xmlns:a16="http://schemas.microsoft.com/office/drawing/2014/main" id="{CEE0DD41-062C-B605-9424-49905B7D88FA}"/>
              </a:ext>
            </a:extLst>
          </p:cNvPr>
          <p:cNvSpPr>
            <a:spLocks noChangeAspect="1"/>
          </p:cNvSpPr>
          <p:nvPr/>
        </p:nvSpPr>
        <p:spPr>
          <a:xfrm>
            <a:off x="10607635" y="4431112"/>
            <a:ext cx="360000" cy="360000"/>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 name="矩形: 圆角 6">
            <a:extLst>
              <a:ext uri="{FF2B5EF4-FFF2-40B4-BE49-F238E27FC236}">
                <a16:creationId xmlns:a16="http://schemas.microsoft.com/office/drawing/2014/main" id="{E0E29D2A-AA63-1243-5D70-22F830AC3169}"/>
              </a:ext>
            </a:extLst>
          </p:cNvPr>
          <p:cNvSpPr>
            <a:spLocks noChangeAspect="1"/>
          </p:cNvSpPr>
          <p:nvPr/>
        </p:nvSpPr>
        <p:spPr>
          <a:xfrm>
            <a:off x="9885025" y="4431112"/>
            <a:ext cx="360000" cy="360000"/>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solidFill>
                <a:schemeClr val="tx1"/>
              </a:solidFill>
            </a:endParaRPr>
          </a:p>
        </p:txBody>
      </p:sp>
      <p:sp>
        <p:nvSpPr>
          <p:cNvPr id="8" name="矩形: 圆角 7">
            <a:extLst>
              <a:ext uri="{FF2B5EF4-FFF2-40B4-BE49-F238E27FC236}">
                <a16:creationId xmlns:a16="http://schemas.microsoft.com/office/drawing/2014/main" id="{88B5B215-C817-AB2E-9A06-27F626E97818}"/>
              </a:ext>
            </a:extLst>
          </p:cNvPr>
          <p:cNvSpPr>
            <a:spLocks noChangeAspect="1"/>
          </p:cNvSpPr>
          <p:nvPr/>
        </p:nvSpPr>
        <p:spPr>
          <a:xfrm>
            <a:off x="10245025" y="5023789"/>
            <a:ext cx="360000" cy="360000"/>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solidFill>
                <a:schemeClr val="tx1"/>
              </a:solidFill>
            </a:endParaRPr>
          </a:p>
        </p:txBody>
      </p:sp>
      <p:sp>
        <p:nvSpPr>
          <p:cNvPr id="9" name="矩形: 圆角 8">
            <a:extLst>
              <a:ext uri="{FF2B5EF4-FFF2-40B4-BE49-F238E27FC236}">
                <a16:creationId xmlns:a16="http://schemas.microsoft.com/office/drawing/2014/main" id="{E2DC8604-B2B3-2996-AE15-4C953BBEE3B7}"/>
              </a:ext>
            </a:extLst>
          </p:cNvPr>
          <p:cNvSpPr>
            <a:spLocks noChangeAspect="1"/>
          </p:cNvSpPr>
          <p:nvPr/>
        </p:nvSpPr>
        <p:spPr>
          <a:xfrm>
            <a:off x="10967635" y="5023789"/>
            <a:ext cx="360000" cy="360000"/>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solidFill>
                <a:schemeClr val="tx1"/>
              </a:solidFill>
            </a:endParaRPr>
          </a:p>
        </p:txBody>
      </p:sp>
      <p:sp>
        <p:nvSpPr>
          <p:cNvPr id="11" name="矩形: 圆角 10">
            <a:extLst>
              <a:ext uri="{FF2B5EF4-FFF2-40B4-BE49-F238E27FC236}">
                <a16:creationId xmlns:a16="http://schemas.microsoft.com/office/drawing/2014/main" id="{3503CD36-9AD2-CDCD-7858-2A887D25261B}"/>
              </a:ext>
            </a:extLst>
          </p:cNvPr>
          <p:cNvSpPr>
            <a:spLocks noChangeAspect="1"/>
          </p:cNvSpPr>
          <p:nvPr/>
        </p:nvSpPr>
        <p:spPr>
          <a:xfrm>
            <a:off x="10247635" y="3867793"/>
            <a:ext cx="360000" cy="360000"/>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2" name="矩形: 圆角 11">
            <a:extLst>
              <a:ext uri="{FF2B5EF4-FFF2-40B4-BE49-F238E27FC236}">
                <a16:creationId xmlns:a16="http://schemas.microsoft.com/office/drawing/2014/main" id="{8D1E0943-1EBB-4AA0-7288-28FA8996AC75}"/>
              </a:ext>
            </a:extLst>
          </p:cNvPr>
          <p:cNvSpPr>
            <a:spLocks noChangeAspect="1"/>
          </p:cNvSpPr>
          <p:nvPr/>
        </p:nvSpPr>
        <p:spPr>
          <a:xfrm>
            <a:off x="8805025" y="3871590"/>
            <a:ext cx="360000" cy="360000"/>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圆角 12">
            <a:extLst>
              <a:ext uri="{FF2B5EF4-FFF2-40B4-BE49-F238E27FC236}">
                <a16:creationId xmlns:a16="http://schemas.microsoft.com/office/drawing/2014/main" id="{645D46E3-AD55-EAEE-3A64-FB22D35A1E2D}"/>
              </a:ext>
            </a:extLst>
          </p:cNvPr>
          <p:cNvSpPr>
            <a:spLocks noChangeAspect="1"/>
          </p:cNvSpPr>
          <p:nvPr/>
        </p:nvSpPr>
        <p:spPr>
          <a:xfrm>
            <a:off x="9165025" y="4431112"/>
            <a:ext cx="360000" cy="360000"/>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solidFill>
                <a:schemeClr val="tx1"/>
              </a:solidFill>
            </a:endParaRPr>
          </a:p>
        </p:txBody>
      </p:sp>
      <p:sp>
        <p:nvSpPr>
          <p:cNvPr id="14" name="矩形: 圆角 13">
            <a:extLst>
              <a:ext uri="{FF2B5EF4-FFF2-40B4-BE49-F238E27FC236}">
                <a16:creationId xmlns:a16="http://schemas.microsoft.com/office/drawing/2014/main" id="{129398D9-AE6D-F405-2999-48B76CD9C9AD}"/>
              </a:ext>
            </a:extLst>
          </p:cNvPr>
          <p:cNvSpPr>
            <a:spLocks noChangeAspect="1"/>
          </p:cNvSpPr>
          <p:nvPr/>
        </p:nvSpPr>
        <p:spPr>
          <a:xfrm>
            <a:off x="8442415" y="4431112"/>
            <a:ext cx="360000" cy="360000"/>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solidFill>
                <a:schemeClr val="tx1"/>
              </a:solidFill>
            </a:endParaRPr>
          </a:p>
        </p:txBody>
      </p:sp>
      <p:sp>
        <p:nvSpPr>
          <p:cNvPr id="25" name="任意多边形: 形状 24">
            <a:extLst>
              <a:ext uri="{FF2B5EF4-FFF2-40B4-BE49-F238E27FC236}">
                <a16:creationId xmlns:a16="http://schemas.microsoft.com/office/drawing/2014/main" id="{319BA97A-1780-2E62-7C59-C0A44328CCB5}"/>
              </a:ext>
            </a:extLst>
          </p:cNvPr>
          <p:cNvSpPr/>
          <p:nvPr/>
        </p:nvSpPr>
        <p:spPr>
          <a:xfrm>
            <a:off x="8053146" y="2950280"/>
            <a:ext cx="4058150" cy="3088927"/>
          </a:xfrm>
          <a:custGeom>
            <a:avLst/>
            <a:gdLst>
              <a:gd name="connsiteX0" fmla="*/ 30139 w 4058150"/>
              <a:gd name="connsiteY0" fmla="*/ 1266301 h 3088927"/>
              <a:gd name="connsiteX1" fmla="*/ 446828 w 4058150"/>
              <a:gd name="connsiteY1" fmla="*/ 108832 h 3088927"/>
              <a:gd name="connsiteX2" fmla="*/ 2321927 w 4058150"/>
              <a:gd name="connsiteY2" fmla="*/ 155131 h 3088927"/>
              <a:gd name="connsiteX3" fmla="*/ 2935385 w 4058150"/>
              <a:gd name="connsiteY3" fmla="*/ 1046382 h 3088927"/>
              <a:gd name="connsiteX4" fmla="*/ 3734038 w 4058150"/>
              <a:gd name="connsiteY4" fmla="*/ 1833460 h 3088927"/>
              <a:gd name="connsiteX5" fmla="*/ 3838210 w 4058150"/>
              <a:gd name="connsiteY5" fmla="*/ 2909906 h 3088927"/>
              <a:gd name="connsiteX6" fmla="*/ 851942 w 4058150"/>
              <a:gd name="connsiteY6" fmla="*/ 3025653 h 3088927"/>
              <a:gd name="connsiteX7" fmla="*/ 122737 w 4058150"/>
              <a:gd name="connsiteY7" fmla="*/ 2261723 h 3088927"/>
              <a:gd name="connsiteX8" fmla="*/ 30139 w 4058150"/>
              <a:gd name="connsiteY8" fmla="*/ 1266301 h 308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150" h="3088927">
                <a:moveTo>
                  <a:pt x="30139" y="1266301"/>
                </a:moveTo>
                <a:cubicBezTo>
                  <a:pt x="84154" y="907486"/>
                  <a:pt x="64863" y="294027"/>
                  <a:pt x="446828" y="108832"/>
                </a:cubicBezTo>
                <a:cubicBezTo>
                  <a:pt x="828793" y="-76363"/>
                  <a:pt x="1907168" y="-1127"/>
                  <a:pt x="2321927" y="155131"/>
                </a:cubicBezTo>
                <a:cubicBezTo>
                  <a:pt x="2736686" y="311389"/>
                  <a:pt x="2700033" y="766660"/>
                  <a:pt x="2935385" y="1046382"/>
                </a:cubicBezTo>
                <a:cubicBezTo>
                  <a:pt x="3170737" y="1326104"/>
                  <a:pt x="3583567" y="1522873"/>
                  <a:pt x="3734038" y="1833460"/>
                </a:cubicBezTo>
                <a:cubicBezTo>
                  <a:pt x="3884509" y="2144047"/>
                  <a:pt x="4318559" y="2711207"/>
                  <a:pt x="3838210" y="2909906"/>
                </a:cubicBezTo>
                <a:cubicBezTo>
                  <a:pt x="3357861" y="3108605"/>
                  <a:pt x="1471187" y="3133683"/>
                  <a:pt x="851942" y="3025653"/>
                </a:cubicBezTo>
                <a:cubicBezTo>
                  <a:pt x="232697" y="2917623"/>
                  <a:pt x="257775" y="2556878"/>
                  <a:pt x="122737" y="2261723"/>
                </a:cubicBezTo>
                <a:cubicBezTo>
                  <a:pt x="-12301" y="1966568"/>
                  <a:pt x="-23876" y="1625116"/>
                  <a:pt x="30139" y="126630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形状 25">
            <a:extLst>
              <a:ext uri="{FF2B5EF4-FFF2-40B4-BE49-F238E27FC236}">
                <a16:creationId xmlns:a16="http://schemas.microsoft.com/office/drawing/2014/main" id="{9233A43B-BEA4-856C-67B1-90DA409ECA78}"/>
              </a:ext>
            </a:extLst>
          </p:cNvPr>
          <p:cNvSpPr/>
          <p:nvPr/>
        </p:nvSpPr>
        <p:spPr>
          <a:xfrm>
            <a:off x="10250924" y="1999296"/>
            <a:ext cx="1791519" cy="1519452"/>
          </a:xfrm>
          <a:custGeom>
            <a:avLst/>
            <a:gdLst>
              <a:gd name="connsiteX0" fmla="*/ 15825 w 1791519"/>
              <a:gd name="connsiteY0" fmla="*/ 512410 h 1519452"/>
              <a:gd name="connsiteX1" fmla="*/ 363065 w 1791519"/>
              <a:gd name="connsiteY1" fmla="*/ 1067995 h 1519452"/>
              <a:gd name="connsiteX2" fmla="*/ 1300615 w 1791519"/>
              <a:gd name="connsiteY2" fmla="*/ 1519407 h 1519452"/>
              <a:gd name="connsiteX3" fmla="*/ 1740453 w 1791519"/>
              <a:gd name="connsiteY3" fmla="*/ 1091144 h 1519452"/>
              <a:gd name="connsiteX4" fmla="*/ 1682579 w 1791519"/>
              <a:gd name="connsiteY4" fmla="*/ 385088 h 1519452"/>
              <a:gd name="connsiteX5" fmla="*/ 849202 w 1791519"/>
              <a:gd name="connsiteY5" fmla="*/ 84147 h 1519452"/>
              <a:gd name="connsiteX6" fmla="*/ 455663 w 1791519"/>
              <a:gd name="connsiteY6" fmla="*/ 3124 h 1519452"/>
              <a:gd name="connsiteX7" fmla="*/ 96848 w 1791519"/>
              <a:gd name="connsiteY7" fmla="*/ 165169 h 1519452"/>
              <a:gd name="connsiteX8" fmla="*/ 15825 w 1791519"/>
              <a:gd name="connsiteY8" fmla="*/ 512410 h 151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1519" h="1519452">
                <a:moveTo>
                  <a:pt x="15825" y="512410"/>
                </a:moveTo>
                <a:cubicBezTo>
                  <a:pt x="60194" y="662881"/>
                  <a:pt x="148933" y="900162"/>
                  <a:pt x="363065" y="1067995"/>
                </a:cubicBezTo>
                <a:cubicBezTo>
                  <a:pt x="577197" y="1235828"/>
                  <a:pt x="1071050" y="1515549"/>
                  <a:pt x="1300615" y="1519407"/>
                </a:cubicBezTo>
                <a:cubicBezTo>
                  <a:pt x="1530180" y="1523265"/>
                  <a:pt x="1676792" y="1280197"/>
                  <a:pt x="1740453" y="1091144"/>
                </a:cubicBezTo>
                <a:cubicBezTo>
                  <a:pt x="1804114" y="902091"/>
                  <a:pt x="1831121" y="552921"/>
                  <a:pt x="1682579" y="385088"/>
                </a:cubicBezTo>
                <a:cubicBezTo>
                  <a:pt x="1534037" y="217255"/>
                  <a:pt x="1053688" y="147808"/>
                  <a:pt x="849202" y="84147"/>
                </a:cubicBezTo>
                <a:cubicBezTo>
                  <a:pt x="644716" y="20486"/>
                  <a:pt x="581055" y="-10380"/>
                  <a:pt x="455663" y="3124"/>
                </a:cubicBezTo>
                <a:cubicBezTo>
                  <a:pt x="330271" y="16628"/>
                  <a:pt x="166296" y="76430"/>
                  <a:pt x="96848" y="165169"/>
                </a:cubicBezTo>
                <a:cubicBezTo>
                  <a:pt x="27400" y="253908"/>
                  <a:pt x="-28544" y="361939"/>
                  <a:pt x="15825" y="51241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ABC2B4F5-9C26-5D03-9147-B923A850A150}"/>
              </a:ext>
            </a:extLst>
          </p:cNvPr>
          <p:cNvSpPr txBox="1"/>
          <p:nvPr/>
        </p:nvSpPr>
        <p:spPr>
          <a:xfrm>
            <a:off x="8442415" y="3198167"/>
            <a:ext cx="840486" cy="461665"/>
          </a:xfrm>
          <a:prstGeom prst="rect">
            <a:avLst/>
          </a:prstGeom>
          <a:noFill/>
        </p:spPr>
        <p:txBody>
          <a:bodyPr wrap="square" rtlCol="0">
            <a:spAutoFit/>
          </a:bodyPr>
          <a:lstStyle/>
          <a:p>
            <a:r>
              <a:rPr lang="en-US" altLang="zh-CN" sz="2400" b="0" i="1" dirty="0">
                <a:effectLst/>
                <a:latin typeface="Times New Roman" panose="02020603050405020304" pitchFamily="18" charset="0"/>
                <a:cs typeface="Times New Roman" panose="02020603050405020304" pitchFamily="18" charset="0"/>
              </a:rPr>
              <a:t>Inv</a:t>
            </a:r>
            <a:r>
              <a:rPr lang="zh-CN" altLang="en-US" sz="2400" b="0" i="0" baseline="60000" dirty="0">
                <a:solidFill>
                  <a:srgbClr val="202124"/>
                </a:solidFill>
                <a:effectLst/>
                <a:latin typeface="Roboto" panose="02000000000000000000" pitchFamily="2" charset="0"/>
              </a:rPr>
              <a:t>○</a:t>
            </a:r>
            <a:endParaRPr lang="zh-CN" altLang="en-US" sz="2400" dirty="0">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20ADFDA1-4537-52F8-B335-C2DA22F272BA}"/>
              </a:ext>
            </a:extLst>
          </p:cNvPr>
          <p:cNvSpPr txBox="1"/>
          <p:nvPr/>
        </p:nvSpPr>
        <p:spPr>
          <a:xfrm>
            <a:off x="9158501" y="4991745"/>
            <a:ext cx="872223" cy="461665"/>
          </a:xfrm>
          <a:prstGeom prst="rect">
            <a:avLst/>
          </a:prstGeom>
          <a:noFill/>
        </p:spPr>
        <p:txBody>
          <a:bodyPr wrap="square" rtlCol="0">
            <a:spAutoFit/>
          </a:bodyPr>
          <a:lstStyle/>
          <a:p>
            <a:r>
              <a:rPr lang="en-US" altLang="zh-CN" sz="2400" b="0" i="0" dirty="0">
                <a:solidFill>
                  <a:srgbClr val="040C28"/>
                </a:solidFill>
                <a:effectLst/>
                <a:latin typeface="Times New Roman" panose="02020603050405020304" pitchFamily="18" charset="0"/>
                <a:cs typeface="Times New Roman" panose="02020603050405020304" pitchFamily="18" charset="0"/>
              </a:rPr>
              <a:t>¬</a:t>
            </a:r>
            <a:r>
              <a:rPr lang="en-US" altLang="zh-CN" sz="2400" b="0" i="1" dirty="0">
                <a:effectLst/>
                <a:latin typeface="Times New Roman" panose="02020603050405020304" pitchFamily="18" charset="0"/>
                <a:cs typeface="Times New Roman" panose="02020603050405020304" pitchFamily="18" charset="0"/>
              </a:rPr>
              <a:t>P</a:t>
            </a:r>
            <a:r>
              <a:rPr lang="en-US" altLang="zh-CN" sz="2400" b="0" i="0" baseline="-25000" dirty="0">
                <a:solidFill>
                  <a:srgbClr val="202124"/>
                </a:solidFill>
                <a:effectLst/>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E140F7C0-6CBE-FF7B-0288-B01864E3E70B}"/>
              </a:ext>
            </a:extLst>
          </p:cNvPr>
          <p:cNvSpPr txBox="1"/>
          <p:nvPr/>
        </p:nvSpPr>
        <p:spPr>
          <a:xfrm>
            <a:off x="11034339" y="2469327"/>
            <a:ext cx="506676" cy="461665"/>
          </a:xfrm>
          <a:prstGeom prst="rect">
            <a:avLst/>
          </a:prstGeom>
          <a:noFill/>
        </p:spPr>
        <p:txBody>
          <a:bodyPr wrap="square" rtlCol="0">
            <a:spAutoFit/>
          </a:bodyPr>
          <a:lstStyle/>
          <a:p>
            <a:r>
              <a:rPr lang="en-US" altLang="zh-CN" sz="2400" b="0" i="1" dirty="0">
                <a:effectLst/>
                <a:latin typeface="Times New Roman" panose="02020603050405020304" pitchFamily="18" charset="0"/>
                <a:cs typeface="Times New Roman" panose="02020603050405020304" pitchFamily="18" charset="0"/>
              </a:rPr>
              <a:t>I</a:t>
            </a:r>
            <a:r>
              <a:rPr lang="en-US" altLang="zh-CN" sz="2400" b="0" i="0" baseline="-25000" dirty="0">
                <a:solidFill>
                  <a:srgbClr val="202124"/>
                </a:solidFill>
                <a:effectLst/>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cxnSp>
        <p:nvCxnSpPr>
          <p:cNvPr id="33" name="直接箭头连接符 32">
            <a:extLst>
              <a:ext uri="{FF2B5EF4-FFF2-40B4-BE49-F238E27FC236}">
                <a16:creationId xmlns:a16="http://schemas.microsoft.com/office/drawing/2014/main" id="{4E4322C2-7CA8-5EDE-AA78-0B9D946B2E13}"/>
              </a:ext>
            </a:extLst>
          </p:cNvPr>
          <p:cNvCxnSpPr>
            <a:stCxn id="12" idx="0"/>
            <a:endCxn id="4" idx="2"/>
          </p:cNvCxnSpPr>
          <p:nvPr/>
        </p:nvCxnSpPr>
        <p:spPr>
          <a:xfrm flipV="1">
            <a:off x="8985025" y="3672068"/>
            <a:ext cx="720000" cy="1995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65B6A563-ECF7-36D6-F945-8014938803CF}"/>
              </a:ext>
            </a:extLst>
          </p:cNvPr>
          <p:cNvCxnSpPr>
            <a:stCxn id="11" idx="0"/>
            <a:endCxn id="4" idx="2"/>
          </p:cNvCxnSpPr>
          <p:nvPr/>
        </p:nvCxnSpPr>
        <p:spPr>
          <a:xfrm flipH="1" flipV="1">
            <a:off x="9705025" y="3672068"/>
            <a:ext cx="722610" cy="1957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A82C4709-7A7E-5216-1BBF-A3EBB01B3876}"/>
              </a:ext>
            </a:extLst>
          </p:cNvPr>
          <p:cNvCxnSpPr>
            <a:stCxn id="14" idx="0"/>
            <a:endCxn id="12" idx="2"/>
          </p:cNvCxnSpPr>
          <p:nvPr/>
        </p:nvCxnSpPr>
        <p:spPr>
          <a:xfrm flipV="1">
            <a:off x="8622415" y="4231590"/>
            <a:ext cx="362610" cy="1995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16360204-D1BF-750D-AD51-F950912AC7EC}"/>
              </a:ext>
            </a:extLst>
          </p:cNvPr>
          <p:cNvCxnSpPr>
            <a:stCxn id="13" idx="0"/>
            <a:endCxn id="12" idx="2"/>
          </p:cNvCxnSpPr>
          <p:nvPr/>
        </p:nvCxnSpPr>
        <p:spPr>
          <a:xfrm flipH="1" flipV="1">
            <a:off x="8985025" y="4231590"/>
            <a:ext cx="360000" cy="1995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07178CE1-294C-3872-6043-EA5067BF9FC2}"/>
              </a:ext>
            </a:extLst>
          </p:cNvPr>
          <p:cNvCxnSpPr>
            <a:stCxn id="7" idx="0"/>
            <a:endCxn id="11" idx="2"/>
          </p:cNvCxnSpPr>
          <p:nvPr/>
        </p:nvCxnSpPr>
        <p:spPr>
          <a:xfrm flipV="1">
            <a:off x="10065025" y="4227793"/>
            <a:ext cx="362610" cy="2033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70127DC0-856A-E16F-6953-3D569317E79B}"/>
              </a:ext>
            </a:extLst>
          </p:cNvPr>
          <p:cNvCxnSpPr>
            <a:stCxn id="6" idx="0"/>
            <a:endCxn id="11" idx="2"/>
          </p:cNvCxnSpPr>
          <p:nvPr/>
        </p:nvCxnSpPr>
        <p:spPr>
          <a:xfrm flipH="1" flipV="1">
            <a:off x="10427635" y="4227793"/>
            <a:ext cx="360000" cy="2033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任意多边形: 形状 53">
            <a:extLst>
              <a:ext uri="{FF2B5EF4-FFF2-40B4-BE49-F238E27FC236}">
                <a16:creationId xmlns:a16="http://schemas.microsoft.com/office/drawing/2014/main" id="{0FA6C17F-D1ED-C612-62B5-5EC6D566844B}"/>
              </a:ext>
            </a:extLst>
          </p:cNvPr>
          <p:cNvSpPr/>
          <p:nvPr/>
        </p:nvSpPr>
        <p:spPr>
          <a:xfrm>
            <a:off x="8271204" y="4335274"/>
            <a:ext cx="3391389" cy="1380888"/>
          </a:xfrm>
          <a:custGeom>
            <a:avLst/>
            <a:gdLst>
              <a:gd name="connsiteX0" fmla="*/ 4622 w 3391389"/>
              <a:gd name="connsiteY0" fmla="*/ 272530 h 1380888"/>
              <a:gd name="connsiteX1" fmla="*/ 108254 w 3391389"/>
              <a:gd name="connsiteY1" fmla="*/ 53074 h 1380888"/>
              <a:gd name="connsiteX2" fmla="*/ 608126 w 3391389"/>
              <a:gd name="connsiteY2" fmla="*/ 16498 h 1380888"/>
              <a:gd name="connsiteX3" fmla="*/ 1181150 w 3391389"/>
              <a:gd name="connsiteY3" fmla="*/ 4306 h 1380888"/>
              <a:gd name="connsiteX4" fmla="*/ 1857806 w 3391389"/>
              <a:gd name="connsiteY4" fmla="*/ 10402 h 1380888"/>
              <a:gd name="connsiteX5" fmla="*/ 2126030 w 3391389"/>
              <a:gd name="connsiteY5" fmla="*/ 114034 h 1380888"/>
              <a:gd name="connsiteX6" fmla="*/ 2199182 w 3391389"/>
              <a:gd name="connsiteY6" fmla="*/ 479794 h 1380888"/>
              <a:gd name="connsiteX7" fmla="*/ 2558846 w 3391389"/>
              <a:gd name="connsiteY7" fmla="*/ 632194 h 1380888"/>
              <a:gd name="connsiteX8" fmla="*/ 3137966 w 3391389"/>
              <a:gd name="connsiteY8" fmla="*/ 595618 h 1380888"/>
              <a:gd name="connsiteX9" fmla="*/ 3387902 w 3391389"/>
              <a:gd name="connsiteY9" fmla="*/ 973570 h 1380888"/>
              <a:gd name="connsiteX10" fmla="*/ 2973374 w 3391389"/>
              <a:gd name="connsiteY10" fmla="*/ 1327138 h 1380888"/>
              <a:gd name="connsiteX11" fmla="*/ 2241854 w 3391389"/>
              <a:gd name="connsiteY11" fmla="*/ 1375906 h 1380888"/>
              <a:gd name="connsiteX12" fmla="*/ 1449374 w 3391389"/>
              <a:gd name="connsiteY12" fmla="*/ 1290562 h 1380888"/>
              <a:gd name="connsiteX13" fmla="*/ 931214 w 3391389"/>
              <a:gd name="connsiteY13" fmla="*/ 1174738 h 1380888"/>
              <a:gd name="connsiteX14" fmla="*/ 364286 w 3391389"/>
              <a:gd name="connsiteY14" fmla="*/ 918706 h 1380888"/>
              <a:gd name="connsiteX15" fmla="*/ 132638 w 3391389"/>
              <a:gd name="connsiteY15" fmla="*/ 699250 h 1380888"/>
              <a:gd name="connsiteX16" fmla="*/ 29006 w 3391389"/>
              <a:gd name="connsiteY16" fmla="*/ 467602 h 1380888"/>
              <a:gd name="connsiteX17" fmla="*/ 4622 w 3391389"/>
              <a:gd name="connsiteY17" fmla="*/ 272530 h 138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1389" h="1380888">
                <a:moveTo>
                  <a:pt x="4622" y="272530"/>
                </a:moveTo>
                <a:cubicBezTo>
                  <a:pt x="17830" y="203442"/>
                  <a:pt x="7670" y="95746"/>
                  <a:pt x="108254" y="53074"/>
                </a:cubicBezTo>
                <a:cubicBezTo>
                  <a:pt x="208838" y="10402"/>
                  <a:pt x="429310" y="24626"/>
                  <a:pt x="608126" y="16498"/>
                </a:cubicBezTo>
                <a:cubicBezTo>
                  <a:pt x="786942" y="8370"/>
                  <a:pt x="1181150" y="4306"/>
                  <a:pt x="1181150" y="4306"/>
                </a:cubicBezTo>
                <a:cubicBezTo>
                  <a:pt x="1389430" y="3290"/>
                  <a:pt x="1700326" y="-7886"/>
                  <a:pt x="1857806" y="10402"/>
                </a:cubicBezTo>
                <a:cubicBezTo>
                  <a:pt x="2015286" y="28690"/>
                  <a:pt x="2069134" y="35802"/>
                  <a:pt x="2126030" y="114034"/>
                </a:cubicBezTo>
                <a:cubicBezTo>
                  <a:pt x="2182926" y="192266"/>
                  <a:pt x="2127046" y="393434"/>
                  <a:pt x="2199182" y="479794"/>
                </a:cubicBezTo>
                <a:cubicBezTo>
                  <a:pt x="2271318" y="566154"/>
                  <a:pt x="2402382" y="612890"/>
                  <a:pt x="2558846" y="632194"/>
                </a:cubicBezTo>
                <a:cubicBezTo>
                  <a:pt x="2715310" y="651498"/>
                  <a:pt x="2999790" y="538722"/>
                  <a:pt x="3137966" y="595618"/>
                </a:cubicBezTo>
                <a:cubicBezTo>
                  <a:pt x="3276142" y="652514"/>
                  <a:pt x="3415334" y="851650"/>
                  <a:pt x="3387902" y="973570"/>
                </a:cubicBezTo>
                <a:cubicBezTo>
                  <a:pt x="3360470" y="1095490"/>
                  <a:pt x="3164382" y="1260082"/>
                  <a:pt x="2973374" y="1327138"/>
                </a:cubicBezTo>
                <a:cubicBezTo>
                  <a:pt x="2782366" y="1394194"/>
                  <a:pt x="2495854" y="1382002"/>
                  <a:pt x="2241854" y="1375906"/>
                </a:cubicBezTo>
                <a:cubicBezTo>
                  <a:pt x="1987854" y="1369810"/>
                  <a:pt x="1667814" y="1324090"/>
                  <a:pt x="1449374" y="1290562"/>
                </a:cubicBezTo>
                <a:cubicBezTo>
                  <a:pt x="1230934" y="1257034"/>
                  <a:pt x="1112062" y="1236714"/>
                  <a:pt x="931214" y="1174738"/>
                </a:cubicBezTo>
                <a:cubicBezTo>
                  <a:pt x="750366" y="1112762"/>
                  <a:pt x="497382" y="997954"/>
                  <a:pt x="364286" y="918706"/>
                </a:cubicBezTo>
                <a:cubicBezTo>
                  <a:pt x="231190" y="839458"/>
                  <a:pt x="188518" y="774434"/>
                  <a:pt x="132638" y="699250"/>
                </a:cubicBezTo>
                <a:cubicBezTo>
                  <a:pt x="76758" y="624066"/>
                  <a:pt x="49326" y="537706"/>
                  <a:pt x="29006" y="467602"/>
                </a:cubicBezTo>
                <a:cubicBezTo>
                  <a:pt x="8686" y="397498"/>
                  <a:pt x="-8586" y="341618"/>
                  <a:pt x="4622" y="27253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箭头连接符 55">
            <a:extLst>
              <a:ext uri="{FF2B5EF4-FFF2-40B4-BE49-F238E27FC236}">
                <a16:creationId xmlns:a16="http://schemas.microsoft.com/office/drawing/2014/main" id="{E378A2AB-CC86-F6DB-B518-F89526156E1E}"/>
              </a:ext>
            </a:extLst>
          </p:cNvPr>
          <p:cNvCxnSpPr>
            <a:stCxn id="8" idx="0"/>
            <a:endCxn id="6" idx="2"/>
          </p:cNvCxnSpPr>
          <p:nvPr/>
        </p:nvCxnSpPr>
        <p:spPr>
          <a:xfrm flipV="1">
            <a:off x="10425025" y="4791112"/>
            <a:ext cx="362610" cy="2326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a:extLst>
              <a:ext uri="{FF2B5EF4-FFF2-40B4-BE49-F238E27FC236}">
                <a16:creationId xmlns:a16="http://schemas.microsoft.com/office/drawing/2014/main" id="{ED124606-29F2-CA85-14D6-078D6C0EDF14}"/>
              </a:ext>
            </a:extLst>
          </p:cNvPr>
          <p:cNvCxnSpPr>
            <a:stCxn id="9" idx="0"/>
            <a:endCxn id="6" idx="2"/>
          </p:cNvCxnSpPr>
          <p:nvPr/>
        </p:nvCxnSpPr>
        <p:spPr>
          <a:xfrm flipH="1" flipV="1">
            <a:off x="10787635" y="4791112"/>
            <a:ext cx="360000" cy="2326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9" name="图片 58">
            <a:extLst>
              <a:ext uri="{FF2B5EF4-FFF2-40B4-BE49-F238E27FC236}">
                <a16:creationId xmlns:a16="http://schemas.microsoft.com/office/drawing/2014/main" id="{AF59CA02-4D14-9A58-6217-6C47437B0DB2}"/>
              </a:ext>
            </a:extLst>
          </p:cNvPr>
          <p:cNvPicPr>
            <a:picLocks noChangeAspect="1"/>
          </p:cNvPicPr>
          <p:nvPr/>
        </p:nvPicPr>
        <p:blipFill>
          <a:blip r:embed="rId3"/>
          <a:stretch>
            <a:fillRect/>
          </a:stretch>
        </p:blipFill>
        <p:spPr>
          <a:xfrm>
            <a:off x="880937" y="1408152"/>
            <a:ext cx="10393680" cy="410817"/>
          </a:xfrm>
          <a:prstGeom prst="rect">
            <a:avLst/>
          </a:prstGeom>
        </p:spPr>
      </p:pic>
    </p:spTree>
    <p:extLst>
      <p:ext uri="{BB962C8B-B14F-4D97-AF65-F5344CB8AC3E}">
        <p14:creationId xmlns:p14="http://schemas.microsoft.com/office/powerpoint/2010/main" val="2314429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218660" y="345460"/>
            <a:ext cx="11718235" cy="1325563"/>
          </a:xfrm>
        </p:spPr>
        <p:txBody>
          <a:bodyPr/>
          <a:lstStyle/>
          <a:p>
            <a:r>
              <a:rPr lang="en-US" dirty="0"/>
              <a:t>From IC3 to SE3</a:t>
            </a:r>
          </a:p>
        </p:txBody>
      </p:sp>
      <p:pic>
        <p:nvPicPr>
          <p:cNvPr id="4" name="Content Placeholder 3">
            <a:extLst>
              <a:ext uri="{FF2B5EF4-FFF2-40B4-BE49-F238E27FC236}">
                <a16:creationId xmlns:a16="http://schemas.microsoft.com/office/drawing/2014/main" id="{D90B389F-258D-B6D5-4D00-A442D237B04D}"/>
              </a:ext>
            </a:extLst>
          </p:cNvPr>
          <p:cNvPicPr>
            <a:picLocks noGrp="1" noChangeAspect="1"/>
          </p:cNvPicPr>
          <p:nvPr>
            <p:ph idx="1"/>
          </p:nvPr>
        </p:nvPicPr>
        <p:blipFill>
          <a:blip r:embed="rId3"/>
          <a:stretch>
            <a:fillRect/>
          </a:stretch>
        </p:blipFill>
        <p:spPr>
          <a:xfrm>
            <a:off x="7051170" y="218892"/>
            <a:ext cx="4462404" cy="3829554"/>
          </a:xfrm>
          <a:prstGeom prst="rect">
            <a:avLst/>
          </a:prstGeom>
        </p:spPr>
      </p:pic>
      <p:pic>
        <p:nvPicPr>
          <p:cNvPr id="5" name="Picture 4">
            <a:extLst>
              <a:ext uri="{FF2B5EF4-FFF2-40B4-BE49-F238E27FC236}">
                <a16:creationId xmlns:a16="http://schemas.microsoft.com/office/drawing/2014/main" id="{7B311E6B-247B-260C-DB31-68517BDCE548}"/>
              </a:ext>
            </a:extLst>
          </p:cNvPr>
          <p:cNvPicPr>
            <a:picLocks noChangeAspect="1"/>
          </p:cNvPicPr>
          <p:nvPr/>
        </p:nvPicPr>
        <p:blipFill>
          <a:blip r:embed="rId4"/>
          <a:stretch>
            <a:fillRect/>
          </a:stretch>
        </p:blipFill>
        <p:spPr>
          <a:xfrm>
            <a:off x="7048970" y="4048446"/>
            <a:ext cx="4462404" cy="2085160"/>
          </a:xfrm>
          <a:prstGeom prst="rect">
            <a:avLst/>
          </a:prstGeom>
        </p:spPr>
      </p:pic>
      <p:sp>
        <p:nvSpPr>
          <p:cNvPr id="7" name="Content Placeholder 2">
            <a:extLst>
              <a:ext uri="{FF2B5EF4-FFF2-40B4-BE49-F238E27FC236}">
                <a16:creationId xmlns:a16="http://schemas.microsoft.com/office/drawing/2014/main" id="{527A7F24-0408-A7E9-4CE5-8022720B6649}"/>
              </a:ext>
            </a:extLst>
          </p:cNvPr>
          <p:cNvSpPr txBox="1">
            <a:spLocks/>
          </p:cNvSpPr>
          <p:nvPr/>
        </p:nvSpPr>
        <p:spPr>
          <a:xfrm>
            <a:off x="218661" y="1573161"/>
            <a:ext cx="6575429" cy="44438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A5DDEE"/>
              </a:buClr>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47839"/>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2D833"/>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F97D3"/>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DDEE"/>
              </a:buClr>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rPr>
              <a:t>In the style of IC3, SE3 checks whether two designs are observational equivalent modulo stuttering.</a:t>
            </a:r>
          </a:p>
          <a:p>
            <a:pPr lvl="1"/>
            <a:r>
              <a:rPr lang="en-US" dirty="0">
                <a:latin typeface="Arial" panose="020B0604020202020204" pitchFamily="34" charset="0"/>
              </a:rPr>
              <a:t>If so, it finds an inductive invariant.</a:t>
            </a:r>
          </a:p>
          <a:p>
            <a:pPr lvl="1"/>
            <a:r>
              <a:rPr lang="en-US" dirty="0">
                <a:latin typeface="Arial" panose="020B0604020202020204" pitchFamily="34" charset="0"/>
              </a:rPr>
              <a:t>If not, it finds a counterexample tree.</a:t>
            </a:r>
          </a:p>
          <a:p>
            <a:r>
              <a:rPr lang="en-US" dirty="0">
                <a:latin typeface="Arial" panose="020B0604020202020204" pitchFamily="34" charset="0"/>
              </a:rPr>
              <a:t>SE3 adapts several optimization techniques from IC3.</a:t>
            </a:r>
          </a:p>
          <a:p>
            <a:pPr lvl="1"/>
            <a:r>
              <a:rPr lang="en-US" dirty="0">
                <a:latin typeface="Arial" panose="020B0604020202020204" pitchFamily="34" charset="0"/>
              </a:rPr>
              <a:t>e.g., clause generalization &amp; propagation.</a:t>
            </a:r>
          </a:p>
          <a:p>
            <a:r>
              <a:rPr lang="en-US" dirty="0">
                <a:latin typeface="Arial" panose="020B0604020202020204" pitchFamily="34" charset="0"/>
              </a:rPr>
              <a:t>SE3 leverages word-level abstractions to improve scalability.</a:t>
            </a:r>
            <a:endParaRPr lang="en-US" dirty="0">
              <a:latin typeface="Google Sans"/>
            </a:endParaRPr>
          </a:p>
          <a:p>
            <a:pPr lvl="1"/>
            <a:endParaRPr lang="en-US" dirty="0">
              <a:latin typeface="Google Sans"/>
            </a:endParaRPr>
          </a:p>
          <a:p>
            <a:pPr lvl="1"/>
            <a:endParaRPr lang="en-US" dirty="0"/>
          </a:p>
          <a:p>
            <a:endParaRPr lang="en-US" dirty="0"/>
          </a:p>
        </p:txBody>
      </p:sp>
    </p:spTree>
    <p:extLst>
      <p:ext uri="{BB962C8B-B14F-4D97-AF65-F5344CB8AC3E}">
        <p14:creationId xmlns:p14="http://schemas.microsoft.com/office/powerpoint/2010/main" val="3395726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p:txBody>
          <a:bodyPr/>
          <a:lstStyle/>
          <a:p>
            <a:r>
              <a:rPr lang="en-US" dirty="0"/>
              <a:t>Syntax-guided Abstraction</a:t>
            </a:r>
          </a:p>
        </p:txBody>
      </p:sp>
      <p:sp>
        <p:nvSpPr>
          <p:cNvPr id="3" name="Content Placeholder 2">
            <a:extLst>
              <a:ext uri="{FF2B5EF4-FFF2-40B4-BE49-F238E27FC236}">
                <a16:creationId xmlns:a16="http://schemas.microsoft.com/office/drawing/2014/main" id="{25564B45-E345-024F-93A5-9693A579D86F}"/>
              </a:ext>
            </a:extLst>
          </p:cNvPr>
          <p:cNvSpPr>
            <a:spLocks noGrp="1"/>
          </p:cNvSpPr>
          <p:nvPr>
            <p:ph idx="1"/>
          </p:nvPr>
        </p:nvSpPr>
        <p:spPr>
          <a:xfrm>
            <a:off x="218661" y="2782529"/>
            <a:ext cx="11718235" cy="3234449"/>
          </a:xfrm>
        </p:spPr>
        <p:txBody>
          <a:bodyPr>
            <a:normAutofit/>
          </a:bodyPr>
          <a:lstStyle/>
          <a:p>
            <a:pPr lvl="0"/>
            <a:r>
              <a:rPr lang="en-US" b="0" i="0" dirty="0">
                <a:effectLst/>
                <a:latin typeface="Arial" panose="020B0604020202020204" pitchFamily="34" charset="0"/>
              </a:rPr>
              <a:t>Syntax abstraction creates an abstract space using a subset of the terms/atoms present in the original model.</a:t>
            </a:r>
          </a:p>
          <a:p>
            <a:pPr lvl="1"/>
            <a:r>
              <a:rPr lang="en-US" b="0" i="0" dirty="0">
                <a:effectLst/>
                <a:latin typeface="Arial" panose="020B0604020202020204" pitchFamily="34" charset="0"/>
              </a:rPr>
              <a:t>An abstract state is a </a:t>
            </a:r>
            <a:r>
              <a:rPr lang="en-US" b="0" i="1" dirty="0">
                <a:effectLst/>
                <a:latin typeface="Arial" panose="020B0604020202020204" pitchFamily="34" charset="0"/>
              </a:rPr>
              <a:t>partition assignment </a:t>
            </a:r>
            <a:r>
              <a:rPr lang="en-US" b="0" i="0" dirty="0">
                <a:effectLst/>
                <a:latin typeface="Arial" panose="020B0604020202020204" pitchFamily="34" charset="0"/>
              </a:rPr>
              <a:t>which captures Boolean values of atoms and equality relations among terms.</a:t>
            </a:r>
          </a:p>
          <a:p>
            <a:pPr lvl="1"/>
            <a:r>
              <a:rPr lang="en-US" dirty="0">
                <a:latin typeface="Arial" panose="020B0604020202020204" pitchFamily="34" charset="0"/>
              </a:rPr>
              <a:t>Syntax abstraction removes irrelevant bit-level details and scales well to large word sizes.</a:t>
            </a:r>
          </a:p>
          <a:p>
            <a:r>
              <a:rPr lang="en-US" dirty="0">
                <a:latin typeface="Arial" panose="020B0604020202020204" pitchFamily="34" charset="0"/>
              </a:rPr>
              <a:t>If </a:t>
            </a:r>
            <a:r>
              <a:rPr lang="en-US" b="0" i="0" dirty="0">
                <a:effectLst/>
                <a:latin typeface="Arial" panose="020B0604020202020204" pitchFamily="34" charset="0"/>
              </a:rPr>
              <a:t>a spurious counterexample is found, SE3 investigates the </a:t>
            </a:r>
            <a:r>
              <a:rPr lang="en-US" b="0" i="0" dirty="0" err="1">
                <a:effectLst/>
                <a:latin typeface="Arial" panose="020B0604020202020204" pitchFamily="34" charset="0"/>
              </a:rPr>
              <a:t>unsat</a:t>
            </a:r>
            <a:r>
              <a:rPr lang="en-US" b="0" i="0" dirty="0">
                <a:effectLst/>
                <a:latin typeface="Arial" panose="020B0604020202020204" pitchFamily="34" charset="0"/>
              </a:rPr>
              <a:t> core and adds new terms/atoms to eliminate the counterexample.</a:t>
            </a:r>
          </a:p>
          <a:p>
            <a:endParaRPr lang="en-US" dirty="0"/>
          </a:p>
          <a:p>
            <a:endParaRPr lang="en-US" dirty="0"/>
          </a:p>
        </p:txBody>
      </p:sp>
      <p:pic>
        <p:nvPicPr>
          <p:cNvPr id="8" name="Picture 7">
            <a:extLst>
              <a:ext uri="{FF2B5EF4-FFF2-40B4-BE49-F238E27FC236}">
                <a16:creationId xmlns:a16="http://schemas.microsoft.com/office/drawing/2014/main" id="{011AA0A4-971C-6B43-5394-1876B55F70D6}"/>
              </a:ext>
            </a:extLst>
          </p:cNvPr>
          <p:cNvPicPr>
            <a:picLocks noChangeAspect="1"/>
          </p:cNvPicPr>
          <p:nvPr/>
        </p:nvPicPr>
        <p:blipFill rotWithShape="1">
          <a:blip r:embed="rId3"/>
          <a:srcRect t="7657" r="50000" b="7550"/>
          <a:stretch/>
        </p:blipFill>
        <p:spPr>
          <a:xfrm>
            <a:off x="8100624" y="135186"/>
            <a:ext cx="3049155" cy="1411672"/>
          </a:xfrm>
          <a:prstGeom prst="rect">
            <a:avLst/>
          </a:prstGeom>
        </p:spPr>
      </p:pic>
      <mc:AlternateContent xmlns:mc="http://schemas.openxmlformats.org/markup-compatibility/2006">
        <mc:Choice xmlns:a14="http://schemas.microsoft.com/office/drawing/2010/main" Requires="a14">
          <p:graphicFrame>
            <p:nvGraphicFramePr>
              <p:cNvPr id="11" name="Table 9">
                <a:extLst>
                  <a:ext uri="{FF2B5EF4-FFF2-40B4-BE49-F238E27FC236}">
                    <a16:creationId xmlns:a16="http://schemas.microsoft.com/office/drawing/2014/main" id="{D92EA4F1-495A-8C93-3B5F-B9B376C50931}"/>
                  </a:ext>
                </a:extLst>
              </p:cNvPr>
              <p:cNvGraphicFramePr>
                <a:graphicFrameLocks noGrp="1"/>
              </p:cNvGraphicFramePr>
              <p:nvPr>
                <p:extLst>
                  <p:ext uri="{D42A27DB-BD31-4B8C-83A1-F6EECF244321}">
                    <p14:modId xmlns:p14="http://schemas.microsoft.com/office/powerpoint/2010/main" val="2440588173"/>
                  </p:ext>
                </p:extLst>
              </p:nvPr>
            </p:nvGraphicFramePr>
            <p:xfrm>
              <a:off x="879790" y="1556045"/>
              <a:ext cx="10395974" cy="1112520"/>
            </p:xfrm>
            <a:graphic>
              <a:graphicData uri="http://schemas.openxmlformats.org/drawingml/2006/table">
                <a:tbl>
                  <a:tblPr firstRow="1" bandRow="1">
                    <a:tableStyleId>{93296810-A885-4BE3-A3E7-6D5BEEA58F35}</a:tableStyleId>
                  </a:tblPr>
                  <a:tblGrid>
                    <a:gridCol w="1674761">
                      <a:extLst>
                        <a:ext uri="{9D8B030D-6E8A-4147-A177-3AD203B41FA5}">
                          <a16:colId xmlns:a16="http://schemas.microsoft.com/office/drawing/2014/main" val="2991107195"/>
                        </a:ext>
                      </a:extLst>
                    </a:gridCol>
                    <a:gridCol w="737419">
                      <a:extLst>
                        <a:ext uri="{9D8B030D-6E8A-4147-A177-3AD203B41FA5}">
                          <a16:colId xmlns:a16="http://schemas.microsoft.com/office/drawing/2014/main" val="285310083"/>
                        </a:ext>
                      </a:extLst>
                    </a:gridCol>
                    <a:gridCol w="698091">
                      <a:extLst>
                        <a:ext uri="{9D8B030D-6E8A-4147-A177-3AD203B41FA5}">
                          <a16:colId xmlns:a16="http://schemas.microsoft.com/office/drawing/2014/main" val="3424446891"/>
                        </a:ext>
                      </a:extLst>
                    </a:gridCol>
                    <a:gridCol w="894735">
                      <a:extLst>
                        <a:ext uri="{9D8B030D-6E8A-4147-A177-3AD203B41FA5}">
                          <a16:colId xmlns:a16="http://schemas.microsoft.com/office/drawing/2014/main" val="1462293460"/>
                        </a:ext>
                      </a:extLst>
                    </a:gridCol>
                    <a:gridCol w="845574">
                      <a:extLst>
                        <a:ext uri="{9D8B030D-6E8A-4147-A177-3AD203B41FA5}">
                          <a16:colId xmlns:a16="http://schemas.microsoft.com/office/drawing/2014/main" val="3710708088"/>
                        </a:ext>
                      </a:extLst>
                    </a:gridCol>
                    <a:gridCol w="1219200">
                      <a:extLst>
                        <a:ext uri="{9D8B030D-6E8A-4147-A177-3AD203B41FA5}">
                          <a16:colId xmlns:a16="http://schemas.microsoft.com/office/drawing/2014/main" val="907544928"/>
                        </a:ext>
                      </a:extLst>
                    </a:gridCol>
                    <a:gridCol w="1150374">
                      <a:extLst>
                        <a:ext uri="{9D8B030D-6E8A-4147-A177-3AD203B41FA5}">
                          <a16:colId xmlns:a16="http://schemas.microsoft.com/office/drawing/2014/main" val="246163760"/>
                        </a:ext>
                      </a:extLst>
                    </a:gridCol>
                    <a:gridCol w="3175820">
                      <a:extLst>
                        <a:ext uri="{9D8B030D-6E8A-4147-A177-3AD203B41FA5}">
                          <a16:colId xmlns:a16="http://schemas.microsoft.com/office/drawing/2014/main" val="547950505"/>
                        </a:ext>
                      </a:extLst>
                    </a:gridCol>
                  </a:tblGrid>
                  <a:tr h="370840">
                    <a:tc>
                      <a:txBody>
                        <a:bodyPr/>
                        <a:lstStyle/>
                        <a:p>
                          <a:pPr algn="ctr"/>
                          <a:r>
                            <a:rPr lang="en-US" dirty="0"/>
                            <a:t>Concrete State</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oMath>
                            </m:oMathPara>
                          </a14:m>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𝑥</m:t>
                                </m:r>
                              </m:oMath>
                            </m:oMathPara>
                          </a14:m>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&gt;0</m:t>
                                </m:r>
                              </m:oMath>
                            </m:oMathPara>
                          </a14:m>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&gt;0</m:t>
                                </m:r>
                              </m:oMath>
                            </m:oMathPara>
                          </a14:m>
                          <a:endParaRPr lang="en-US" dirty="0"/>
                        </a:p>
                      </a:txBody>
                      <a:tcPr/>
                    </a:tc>
                    <a:tc>
                      <a:txBody>
                        <a:bodyPr/>
                        <a:lstStyle/>
                        <a:p>
                          <a:pPr algn="ctr"/>
                          <a:r>
                            <a:rPr lang="en-US" dirty="0"/>
                            <a:t>Abstract State</a:t>
                          </a:r>
                        </a:p>
                      </a:txBody>
                      <a:tcPr/>
                    </a:tc>
                    <a:extLst>
                      <a:ext uri="{0D108BD9-81ED-4DB2-BD59-A6C34878D82A}">
                        <a16:rowId xmlns:a16="http://schemas.microsoft.com/office/drawing/2014/main" val="3916030158"/>
                      </a:ext>
                    </a:extLst>
                  </a:tr>
                  <a:tr h="370840">
                    <a:tc>
                      <a:txBody>
                        <a:bodyPr/>
                        <a:lstStyle/>
                        <a:p>
                          <a:pPr algn="ctr"/>
                          <a14:m>
                            <m:oMathPara xmlns:m="http://schemas.openxmlformats.org/officeDocument/2006/math">
                              <m:oMathParaPr>
                                <m:jc m:val="centerGroup"/>
                              </m:oMathParaPr>
                              <m:oMath xmlns:m="http://schemas.openxmlformats.org/officeDocument/2006/math">
                                <m:r>
                                  <m:rPr>
                                    <m:nor/>
                                  </m:rPr>
                                  <a:rPr lang="en-US" dirty="0" smtClean="0"/>
                                  <m:t>(6, 3)</m:t>
                                </m:r>
                              </m:oMath>
                            </m:oMathPara>
                          </a14:m>
                          <a:endParaRPr lang="en-US" dirty="0"/>
                        </a:p>
                      </a:txBody>
                      <a:tcPr/>
                    </a:tc>
                    <a:tc>
                      <a:txBody>
                        <a:bodyPr/>
                        <a:lstStyle/>
                        <a:p>
                          <a:pPr algn="ctr"/>
                          <a:r>
                            <a:rPr lang="en-US" dirty="0">
                              <a:solidFill>
                                <a:schemeClr val="accent2">
                                  <a:lumMod val="75000"/>
                                </a:schemeClr>
                              </a:solidFill>
                            </a:rPr>
                            <a:t>6</a:t>
                          </a:r>
                        </a:p>
                      </a:txBody>
                      <a:tcPr/>
                    </a:tc>
                    <a:tc>
                      <a:txBody>
                        <a:bodyPr/>
                        <a:lstStyle/>
                        <a:p>
                          <a:pPr algn="ctr"/>
                          <a:r>
                            <a:rPr lang="en-US" dirty="0">
                              <a:solidFill>
                                <a:schemeClr val="accent1">
                                  <a:lumMod val="50000"/>
                                </a:schemeClr>
                              </a:solidFill>
                            </a:rPr>
                            <a:t>3</a:t>
                          </a:r>
                        </a:p>
                      </a:txBody>
                      <a:tcPr/>
                    </a:tc>
                    <a:tc>
                      <a:txBody>
                        <a:bodyPr/>
                        <a:lstStyle/>
                        <a:p>
                          <a:pPr algn="ctr"/>
                          <a:r>
                            <a:rPr lang="en-US" dirty="0">
                              <a:solidFill>
                                <a:schemeClr val="accent1">
                                  <a:lumMod val="50000"/>
                                </a:schemeClr>
                              </a:solidFill>
                            </a:rPr>
                            <a:t>3</a:t>
                          </a:r>
                        </a:p>
                      </a:txBody>
                      <a:tcPr/>
                    </a:tc>
                    <a:tc>
                      <a:txBody>
                        <a:bodyPr/>
                        <a:lstStyle/>
                        <a:p>
                          <a:pPr algn="ctr"/>
                          <a:r>
                            <a:rPr lang="en-US" dirty="0">
                              <a:solidFill>
                                <a:srgbClr val="7030A0"/>
                              </a:solidFill>
                            </a:rPr>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r>
                                      <a:rPr lang="en-US" b="0" i="1" smtClean="0">
                                        <a:solidFill>
                                          <a:schemeClr val="accent2">
                                            <a:lumMod val="75000"/>
                                          </a:schemeClr>
                                        </a:solidFill>
                                        <a:latin typeface="Cambria Math" panose="02040503050406030204" pitchFamily="18" charset="0"/>
                                      </a:rPr>
                                      <m:t>𝑥</m:t>
                                    </m:r>
                                    <m:r>
                                      <a:rPr lang="en-US" b="0" i="1" smtClean="0">
                                        <a:latin typeface="Cambria Math" panose="02040503050406030204" pitchFamily="18" charset="0"/>
                                      </a:rPr>
                                      <m:t> </m:t>
                                    </m:r>
                                  </m:e>
                                </m:d>
                                <m:r>
                                  <a:rPr lang="en-US" b="0" i="1" smtClean="0">
                                    <a:latin typeface="Cambria Math" panose="02040503050406030204" pitchFamily="18" charset="0"/>
                                  </a:rPr>
                                  <m:t> </m:t>
                                </m:r>
                                <m:r>
                                  <a:rPr lang="en-US" b="0" i="1" smtClean="0">
                                    <a:solidFill>
                                      <a:schemeClr val="accent1">
                                        <a:lumMod val="50000"/>
                                      </a:schemeClr>
                                    </a:solidFill>
                                    <a:latin typeface="Cambria Math" panose="02040503050406030204" pitchFamily="18" charset="0"/>
                                  </a:rPr>
                                  <m:t>𝑦</m:t>
                                </m:r>
                                <m:r>
                                  <a:rPr lang="en-US" b="0" i="1" smtClean="0">
                                    <a:solidFill>
                                      <a:schemeClr val="accent1">
                                        <a:lumMod val="50000"/>
                                      </a:schemeClr>
                                    </a:solidFill>
                                    <a:latin typeface="Cambria Math" panose="02040503050406030204" pitchFamily="18" charset="0"/>
                                  </a:rPr>
                                  <m:t>, </m:t>
                                </m:r>
                                <m:r>
                                  <a:rPr lang="en-US" b="0" i="1" smtClean="0">
                                    <a:solidFill>
                                      <a:schemeClr val="accent1">
                                        <a:lumMod val="50000"/>
                                      </a:schemeClr>
                                    </a:solidFill>
                                    <a:latin typeface="Cambria Math" panose="02040503050406030204" pitchFamily="18" charset="0"/>
                                  </a:rPr>
                                  <m:t>𝑥</m:t>
                                </m:r>
                                <m:r>
                                  <a:rPr lang="en-US" b="0" i="1" smtClean="0">
                                    <a:solidFill>
                                      <a:schemeClr val="accent1">
                                        <a:lumMod val="50000"/>
                                      </a:schemeClr>
                                    </a:solidFill>
                                    <a:latin typeface="Cambria Math" panose="02040503050406030204" pitchFamily="18" charset="0"/>
                                  </a:rPr>
                                  <m:t>−</m:t>
                                </m:r>
                                <m:r>
                                  <a:rPr lang="en-US" b="0" i="1" smtClean="0">
                                    <a:solidFill>
                                      <a:schemeClr val="accent1">
                                        <a:lumMod val="50000"/>
                                      </a:schemeClr>
                                    </a:solidFill>
                                    <a:latin typeface="Cambria Math" panose="02040503050406030204" pitchFamily="18" charset="0"/>
                                  </a:rPr>
                                  <m:t>𝑦</m:t>
                                </m:r>
                                <m:r>
                                  <a:rPr lang="en-US" b="0" i="1" smtClean="0">
                                    <a:solidFill>
                                      <a:schemeClr val="accent1">
                                        <a:lumMod val="50000"/>
                                      </a:schemeClr>
                                    </a:solidFill>
                                    <a:latin typeface="Cambria Math" panose="02040503050406030204" pitchFamily="18" charset="0"/>
                                  </a:rPr>
                                  <m:t> </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 </m:t>
                                    </m:r>
                                    <m:r>
                                      <a:rPr lang="en-US" b="0" i="1" smtClean="0">
                                        <a:solidFill>
                                          <a:srgbClr val="7030A0"/>
                                        </a:solidFill>
                                        <a:latin typeface="Cambria Math" panose="02040503050406030204" pitchFamily="18" charset="0"/>
                                      </a:rPr>
                                      <m:t>𝑦</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𝑥</m:t>
                                    </m:r>
                                  </m:e>
                                </m:d>
                                <m:r>
                                  <a:rPr lang="en-US" b="0" i="1" smtClean="0">
                                    <a:latin typeface="Cambria Math" panose="02040503050406030204" pitchFamily="18" charset="0"/>
                                  </a:rPr>
                                  <m:t>, (⊤, ⊥)</m:t>
                                </m:r>
                              </m:oMath>
                            </m:oMathPara>
                          </a14:m>
                          <a:endParaRPr lang="en-US" dirty="0"/>
                        </a:p>
                      </a:txBody>
                      <a:tcPr/>
                    </a:tc>
                    <a:extLst>
                      <a:ext uri="{0D108BD9-81ED-4DB2-BD59-A6C34878D82A}">
                        <a16:rowId xmlns:a16="http://schemas.microsoft.com/office/drawing/2014/main" val="1814150585"/>
                      </a:ext>
                    </a:extLst>
                  </a:tr>
                  <a:tr h="370840">
                    <a:tc>
                      <a:txBody>
                        <a:bodyPr/>
                        <a:lstStyle/>
                        <a:p>
                          <a:pPr algn="ctr"/>
                          <a14:m>
                            <m:oMathPara xmlns:m="http://schemas.openxmlformats.org/officeDocument/2006/math">
                              <m:oMathParaPr>
                                <m:jc m:val="centerGroup"/>
                              </m:oMathParaPr>
                              <m:oMath xmlns:m="http://schemas.openxmlformats.org/officeDocument/2006/math">
                                <m:r>
                                  <m:rPr>
                                    <m:nor/>
                                  </m:rPr>
                                  <a:rPr lang="en-US" dirty="0" smtClean="0"/>
                                  <m:t>(2, 2)</m:t>
                                </m:r>
                              </m:oMath>
                            </m:oMathPara>
                          </a14:m>
                          <a:endParaRPr lang="en-US" dirty="0"/>
                        </a:p>
                      </a:txBody>
                      <a:tcPr/>
                    </a:tc>
                    <a:tc>
                      <a:txBody>
                        <a:bodyPr/>
                        <a:lstStyle/>
                        <a:p>
                          <a:pPr algn="ctr"/>
                          <a:r>
                            <a:rPr lang="en-US" dirty="0">
                              <a:solidFill>
                                <a:srgbClr val="00B050"/>
                              </a:solidFill>
                            </a:rPr>
                            <a:t>2</a:t>
                          </a:r>
                        </a:p>
                      </a:txBody>
                      <a:tcPr/>
                    </a:tc>
                    <a:tc>
                      <a:txBody>
                        <a:bodyPr/>
                        <a:lstStyle/>
                        <a:p>
                          <a:pPr algn="ctr"/>
                          <a:r>
                            <a:rPr lang="en-US" dirty="0">
                              <a:solidFill>
                                <a:srgbClr val="00B050"/>
                              </a:solidFill>
                            </a:rPr>
                            <a:t>2</a:t>
                          </a:r>
                        </a:p>
                      </a:txBody>
                      <a:tcPr/>
                    </a:tc>
                    <a:tc>
                      <a:txBody>
                        <a:bodyPr/>
                        <a:lstStyle/>
                        <a:p>
                          <a:pPr algn="ctr"/>
                          <a:r>
                            <a:rPr lang="en-US" dirty="0">
                              <a:solidFill>
                                <a:srgbClr val="00B0F0"/>
                              </a:solidFill>
                            </a:rPr>
                            <a:t>0</a:t>
                          </a:r>
                        </a:p>
                      </a:txBody>
                      <a:tcPr/>
                    </a:tc>
                    <a:tc>
                      <a:txBody>
                        <a:bodyPr/>
                        <a:lstStyle/>
                        <a:p>
                          <a:pPr algn="ctr"/>
                          <a:r>
                            <a:rPr lang="en-US" dirty="0">
                              <a:solidFill>
                                <a:srgbClr val="00B0F0"/>
                              </a:solidFill>
                            </a:rPr>
                            <a:t>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 </m:t>
                                    </m:r>
                                    <m:r>
                                      <a:rPr lang="en-US" b="0" i="1" smtClean="0">
                                        <a:solidFill>
                                          <a:srgbClr val="00B050"/>
                                        </a:solidFill>
                                        <a:latin typeface="Cambria Math" panose="02040503050406030204" pitchFamily="18" charset="0"/>
                                      </a:rPr>
                                      <m:t>𝑥</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𝑦</m:t>
                                    </m:r>
                                    <m:r>
                                      <a:rPr lang="en-US" b="0" i="1" smtClean="0">
                                        <a:solidFill>
                                          <a:srgbClr val="00B050"/>
                                        </a:solidFill>
                                        <a:latin typeface="Cambria Math" panose="02040503050406030204" pitchFamily="18" charset="0"/>
                                      </a:rPr>
                                      <m:t> </m:t>
                                    </m:r>
                                  </m:e>
                                </m:d>
                                <m:r>
                                  <a:rPr lang="en-US" b="0" i="1" smtClean="0">
                                    <a:latin typeface="Cambria Math" panose="02040503050406030204" pitchFamily="18" charset="0"/>
                                  </a:rPr>
                                  <m:t> </m:t>
                                </m:r>
                                <m:r>
                                  <a:rPr lang="en-US" b="0" i="1" smtClean="0">
                                    <a:solidFill>
                                      <a:srgbClr val="00B0F0"/>
                                    </a:solidFill>
                                    <a:latin typeface="Cambria Math" panose="02040503050406030204" pitchFamily="18" charset="0"/>
                                  </a:rPr>
                                  <m:t>𝑥</m:t>
                                </m:r>
                                <m:r>
                                  <a:rPr lang="en-US" b="0" i="1" smtClean="0">
                                    <a:solidFill>
                                      <a:srgbClr val="00B0F0"/>
                                    </a:solidFill>
                                    <a:latin typeface="Cambria Math" panose="02040503050406030204" pitchFamily="18" charset="0"/>
                                  </a:rPr>
                                  <m:t>−</m:t>
                                </m:r>
                                <m:r>
                                  <a:rPr lang="en-US" b="0" i="1" smtClean="0">
                                    <a:solidFill>
                                      <a:srgbClr val="00B0F0"/>
                                    </a:solidFill>
                                    <a:latin typeface="Cambria Math" panose="02040503050406030204" pitchFamily="18" charset="0"/>
                                  </a:rPr>
                                  <m:t>𝑦</m:t>
                                </m:r>
                                <m:r>
                                  <a:rPr lang="en-US" b="0" i="1" smtClean="0">
                                    <a:solidFill>
                                      <a:srgbClr val="00B0F0"/>
                                    </a:solidFill>
                                    <a:latin typeface="Cambria Math" panose="02040503050406030204" pitchFamily="18" charset="0"/>
                                  </a:rPr>
                                  <m:t>, </m:t>
                                </m:r>
                                <m:r>
                                  <a:rPr lang="en-US" b="0" i="1" smtClean="0">
                                    <a:solidFill>
                                      <a:srgbClr val="00B0F0"/>
                                    </a:solidFill>
                                    <a:latin typeface="Cambria Math" panose="02040503050406030204" pitchFamily="18" charset="0"/>
                                  </a:rPr>
                                  <m:t>𝑦</m:t>
                                </m:r>
                                <m:r>
                                  <a:rPr lang="en-US" b="0" i="1" smtClean="0">
                                    <a:solidFill>
                                      <a:srgbClr val="00B0F0"/>
                                    </a:solidFill>
                                    <a:latin typeface="Cambria Math" panose="02040503050406030204" pitchFamily="18" charset="0"/>
                                  </a:rPr>
                                  <m:t>−</m:t>
                                </m:r>
                                <m:r>
                                  <a:rPr lang="en-US" b="0" i="1" smtClean="0">
                                    <a:solidFill>
                                      <a:srgbClr val="00B0F0"/>
                                    </a:solidFill>
                                    <a:latin typeface="Cambria Math" panose="02040503050406030204" pitchFamily="18" charset="0"/>
                                  </a:rPr>
                                  <m:t>𝑥</m:t>
                                </m:r>
                                <m:r>
                                  <a:rPr lang="en-US" b="0" i="1" smtClean="0">
                                    <a:solidFill>
                                      <a:srgbClr val="00B0F0"/>
                                    </a:solidFill>
                                    <a:latin typeface="Cambria Math" panose="02040503050406030204" pitchFamily="18" charset="0"/>
                                  </a:rPr>
                                  <m:t> }, (⊥, ⊥)</m:t>
                                </m:r>
                              </m:oMath>
                            </m:oMathPara>
                          </a14:m>
                          <a:endParaRPr lang="en-US" dirty="0"/>
                        </a:p>
                      </a:txBody>
                      <a:tcPr/>
                    </a:tc>
                    <a:extLst>
                      <a:ext uri="{0D108BD9-81ED-4DB2-BD59-A6C34878D82A}">
                        <a16:rowId xmlns:a16="http://schemas.microsoft.com/office/drawing/2014/main" val="1656358019"/>
                      </a:ext>
                    </a:extLst>
                  </a:tr>
                </a:tbl>
              </a:graphicData>
            </a:graphic>
          </p:graphicFrame>
        </mc:Choice>
        <mc:Fallback>
          <p:graphicFrame>
            <p:nvGraphicFramePr>
              <p:cNvPr id="11" name="Table 9">
                <a:extLst>
                  <a:ext uri="{FF2B5EF4-FFF2-40B4-BE49-F238E27FC236}">
                    <a16:creationId xmlns:a16="http://schemas.microsoft.com/office/drawing/2014/main" id="{D92EA4F1-495A-8C93-3B5F-B9B376C50931}"/>
                  </a:ext>
                </a:extLst>
              </p:cNvPr>
              <p:cNvGraphicFramePr>
                <a:graphicFrameLocks noGrp="1"/>
              </p:cNvGraphicFramePr>
              <p:nvPr>
                <p:extLst>
                  <p:ext uri="{D42A27DB-BD31-4B8C-83A1-F6EECF244321}">
                    <p14:modId xmlns:p14="http://schemas.microsoft.com/office/powerpoint/2010/main" val="2440588173"/>
                  </p:ext>
                </p:extLst>
              </p:nvPr>
            </p:nvGraphicFramePr>
            <p:xfrm>
              <a:off x="879790" y="1556045"/>
              <a:ext cx="10395974" cy="1112520"/>
            </p:xfrm>
            <a:graphic>
              <a:graphicData uri="http://schemas.openxmlformats.org/drawingml/2006/table">
                <a:tbl>
                  <a:tblPr firstRow="1" bandRow="1">
                    <a:tableStyleId>{93296810-A885-4BE3-A3E7-6D5BEEA58F35}</a:tableStyleId>
                  </a:tblPr>
                  <a:tblGrid>
                    <a:gridCol w="1674761">
                      <a:extLst>
                        <a:ext uri="{9D8B030D-6E8A-4147-A177-3AD203B41FA5}">
                          <a16:colId xmlns:a16="http://schemas.microsoft.com/office/drawing/2014/main" val="2991107195"/>
                        </a:ext>
                      </a:extLst>
                    </a:gridCol>
                    <a:gridCol w="737419">
                      <a:extLst>
                        <a:ext uri="{9D8B030D-6E8A-4147-A177-3AD203B41FA5}">
                          <a16:colId xmlns:a16="http://schemas.microsoft.com/office/drawing/2014/main" val="285310083"/>
                        </a:ext>
                      </a:extLst>
                    </a:gridCol>
                    <a:gridCol w="698091">
                      <a:extLst>
                        <a:ext uri="{9D8B030D-6E8A-4147-A177-3AD203B41FA5}">
                          <a16:colId xmlns:a16="http://schemas.microsoft.com/office/drawing/2014/main" val="3424446891"/>
                        </a:ext>
                      </a:extLst>
                    </a:gridCol>
                    <a:gridCol w="894735">
                      <a:extLst>
                        <a:ext uri="{9D8B030D-6E8A-4147-A177-3AD203B41FA5}">
                          <a16:colId xmlns:a16="http://schemas.microsoft.com/office/drawing/2014/main" val="1462293460"/>
                        </a:ext>
                      </a:extLst>
                    </a:gridCol>
                    <a:gridCol w="845574">
                      <a:extLst>
                        <a:ext uri="{9D8B030D-6E8A-4147-A177-3AD203B41FA5}">
                          <a16:colId xmlns:a16="http://schemas.microsoft.com/office/drawing/2014/main" val="3710708088"/>
                        </a:ext>
                      </a:extLst>
                    </a:gridCol>
                    <a:gridCol w="1219200">
                      <a:extLst>
                        <a:ext uri="{9D8B030D-6E8A-4147-A177-3AD203B41FA5}">
                          <a16:colId xmlns:a16="http://schemas.microsoft.com/office/drawing/2014/main" val="907544928"/>
                        </a:ext>
                      </a:extLst>
                    </a:gridCol>
                    <a:gridCol w="1150374">
                      <a:extLst>
                        <a:ext uri="{9D8B030D-6E8A-4147-A177-3AD203B41FA5}">
                          <a16:colId xmlns:a16="http://schemas.microsoft.com/office/drawing/2014/main" val="246163760"/>
                        </a:ext>
                      </a:extLst>
                    </a:gridCol>
                    <a:gridCol w="3175820">
                      <a:extLst>
                        <a:ext uri="{9D8B030D-6E8A-4147-A177-3AD203B41FA5}">
                          <a16:colId xmlns:a16="http://schemas.microsoft.com/office/drawing/2014/main" val="547950505"/>
                        </a:ext>
                      </a:extLst>
                    </a:gridCol>
                  </a:tblGrid>
                  <a:tr h="370840">
                    <a:tc>
                      <a:txBody>
                        <a:bodyPr/>
                        <a:lstStyle/>
                        <a:p>
                          <a:pPr algn="ctr"/>
                          <a:r>
                            <a:rPr lang="en-US" dirty="0"/>
                            <a:t>Concrete State</a:t>
                          </a:r>
                        </a:p>
                      </a:txBody>
                      <a:tcPr/>
                    </a:tc>
                    <a:tc>
                      <a:txBody>
                        <a:bodyPr/>
                        <a:lstStyle/>
                        <a:p>
                          <a:endParaRPr lang="en-US"/>
                        </a:p>
                      </a:txBody>
                      <a:tcPr>
                        <a:blipFill>
                          <a:blip r:embed="rId4"/>
                          <a:stretch>
                            <a:fillRect l="-228099" t="-8197" r="-1085950" b="-224590"/>
                          </a:stretch>
                        </a:blipFill>
                      </a:tcPr>
                    </a:tc>
                    <a:tc>
                      <a:txBody>
                        <a:bodyPr/>
                        <a:lstStyle/>
                        <a:p>
                          <a:endParaRPr lang="en-US"/>
                        </a:p>
                      </a:txBody>
                      <a:tcPr>
                        <a:blipFill>
                          <a:blip r:embed="rId4"/>
                          <a:stretch>
                            <a:fillRect l="-348246" t="-8197" r="-1052632" b="-224590"/>
                          </a:stretch>
                        </a:blipFill>
                      </a:tcPr>
                    </a:tc>
                    <a:tc>
                      <a:txBody>
                        <a:bodyPr/>
                        <a:lstStyle/>
                        <a:p>
                          <a:endParaRPr lang="en-US"/>
                        </a:p>
                      </a:txBody>
                      <a:tcPr>
                        <a:blipFill>
                          <a:blip r:embed="rId4"/>
                          <a:stretch>
                            <a:fillRect l="-347619" t="-8197" r="-716327" b="-224590"/>
                          </a:stretch>
                        </a:blipFill>
                      </a:tcPr>
                    </a:tc>
                    <a:tc>
                      <a:txBody>
                        <a:bodyPr/>
                        <a:lstStyle/>
                        <a:p>
                          <a:endParaRPr lang="en-US"/>
                        </a:p>
                      </a:txBody>
                      <a:tcPr>
                        <a:blipFill>
                          <a:blip r:embed="rId4"/>
                          <a:stretch>
                            <a:fillRect l="-473381" t="-8197" r="-657554" b="-224590"/>
                          </a:stretch>
                        </a:blipFill>
                      </a:tcPr>
                    </a:tc>
                    <a:tc>
                      <a:txBody>
                        <a:bodyPr/>
                        <a:lstStyle/>
                        <a:p>
                          <a:endParaRPr lang="en-US"/>
                        </a:p>
                      </a:txBody>
                      <a:tcPr>
                        <a:blipFill>
                          <a:blip r:embed="rId4"/>
                          <a:stretch>
                            <a:fillRect l="-398500" t="-8197" r="-357000" b="-224590"/>
                          </a:stretch>
                        </a:blipFill>
                      </a:tcPr>
                    </a:tc>
                    <a:tc>
                      <a:txBody>
                        <a:bodyPr/>
                        <a:lstStyle/>
                        <a:p>
                          <a:endParaRPr lang="en-US"/>
                        </a:p>
                      </a:txBody>
                      <a:tcPr>
                        <a:blipFill>
                          <a:blip r:embed="rId4"/>
                          <a:stretch>
                            <a:fillRect l="-527513" t="-8197" r="-277778" b="-224590"/>
                          </a:stretch>
                        </a:blipFill>
                      </a:tcPr>
                    </a:tc>
                    <a:tc>
                      <a:txBody>
                        <a:bodyPr/>
                        <a:lstStyle/>
                        <a:p>
                          <a:pPr algn="ctr"/>
                          <a:r>
                            <a:rPr lang="en-US" dirty="0"/>
                            <a:t>Abstract State</a:t>
                          </a:r>
                        </a:p>
                      </a:txBody>
                      <a:tcPr/>
                    </a:tc>
                    <a:extLst>
                      <a:ext uri="{0D108BD9-81ED-4DB2-BD59-A6C34878D82A}">
                        <a16:rowId xmlns:a16="http://schemas.microsoft.com/office/drawing/2014/main" val="3916030158"/>
                      </a:ext>
                    </a:extLst>
                  </a:tr>
                  <a:tr h="370840">
                    <a:tc>
                      <a:txBody>
                        <a:bodyPr/>
                        <a:lstStyle/>
                        <a:p>
                          <a:endParaRPr lang="en-US"/>
                        </a:p>
                      </a:txBody>
                      <a:tcPr>
                        <a:blipFill>
                          <a:blip r:embed="rId4"/>
                          <a:stretch>
                            <a:fillRect l="-364" t="-108197" r="-521818" b="-124590"/>
                          </a:stretch>
                        </a:blipFill>
                      </a:tcPr>
                    </a:tc>
                    <a:tc>
                      <a:txBody>
                        <a:bodyPr/>
                        <a:lstStyle/>
                        <a:p>
                          <a:pPr algn="ctr"/>
                          <a:r>
                            <a:rPr lang="en-US" dirty="0">
                              <a:solidFill>
                                <a:schemeClr val="accent2">
                                  <a:lumMod val="75000"/>
                                </a:schemeClr>
                              </a:solidFill>
                            </a:rPr>
                            <a:t>6</a:t>
                          </a:r>
                        </a:p>
                      </a:txBody>
                      <a:tcPr/>
                    </a:tc>
                    <a:tc>
                      <a:txBody>
                        <a:bodyPr/>
                        <a:lstStyle/>
                        <a:p>
                          <a:pPr algn="ctr"/>
                          <a:r>
                            <a:rPr lang="en-US" dirty="0">
                              <a:solidFill>
                                <a:schemeClr val="accent1">
                                  <a:lumMod val="50000"/>
                                </a:schemeClr>
                              </a:solidFill>
                            </a:rPr>
                            <a:t>3</a:t>
                          </a:r>
                        </a:p>
                      </a:txBody>
                      <a:tcPr/>
                    </a:tc>
                    <a:tc>
                      <a:txBody>
                        <a:bodyPr/>
                        <a:lstStyle/>
                        <a:p>
                          <a:pPr algn="ctr"/>
                          <a:r>
                            <a:rPr lang="en-US" dirty="0">
                              <a:solidFill>
                                <a:schemeClr val="accent1">
                                  <a:lumMod val="50000"/>
                                </a:schemeClr>
                              </a:solidFill>
                            </a:rPr>
                            <a:t>3</a:t>
                          </a:r>
                        </a:p>
                      </a:txBody>
                      <a:tcPr/>
                    </a:tc>
                    <a:tc>
                      <a:txBody>
                        <a:bodyPr/>
                        <a:lstStyle/>
                        <a:p>
                          <a:pPr algn="ctr"/>
                          <a:r>
                            <a:rPr lang="en-US" dirty="0">
                              <a:solidFill>
                                <a:srgbClr val="7030A0"/>
                              </a:solidFill>
                            </a:rPr>
                            <a:t>-3</a:t>
                          </a:r>
                        </a:p>
                      </a:txBody>
                      <a:tcPr/>
                    </a:tc>
                    <a:tc>
                      <a:txBody>
                        <a:bodyPr/>
                        <a:lstStyle/>
                        <a:p>
                          <a:endParaRPr lang="en-US"/>
                        </a:p>
                      </a:txBody>
                      <a:tcPr>
                        <a:blipFill>
                          <a:blip r:embed="rId4"/>
                          <a:stretch>
                            <a:fillRect l="-398500" t="-108197" r="-357000" b="-124590"/>
                          </a:stretch>
                        </a:blipFill>
                      </a:tcPr>
                    </a:tc>
                    <a:tc>
                      <a:txBody>
                        <a:bodyPr/>
                        <a:lstStyle/>
                        <a:p>
                          <a:endParaRPr lang="en-US"/>
                        </a:p>
                      </a:txBody>
                      <a:tcPr>
                        <a:blipFill>
                          <a:blip r:embed="rId4"/>
                          <a:stretch>
                            <a:fillRect l="-527513" t="-108197" r="-277778" b="-124590"/>
                          </a:stretch>
                        </a:blipFill>
                      </a:tcPr>
                    </a:tc>
                    <a:tc>
                      <a:txBody>
                        <a:bodyPr/>
                        <a:lstStyle/>
                        <a:p>
                          <a:endParaRPr lang="en-US"/>
                        </a:p>
                      </a:txBody>
                      <a:tcPr>
                        <a:blipFill>
                          <a:blip r:embed="rId4"/>
                          <a:stretch>
                            <a:fillRect l="-227639" t="-108197" r="-768" b="-124590"/>
                          </a:stretch>
                        </a:blipFill>
                      </a:tcPr>
                    </a:tc>
                    <a:extLst>
                      <a:ext uri="{0D108BD9-81ED-4DB2-BD59-A6C34878D82A}">
                        <a16:rowId xmlns:a16="http://schemas.microsoft.com/office/drawing/2014/main" val="1814150585"/>
                      </a:ext>
                    </a:extLst>
                  </a:tr>
                  <a:tr h="370840">
                    <a:tc>
                      <a:txBody>
                        <a:bodyPr/>
                        <a:lstStyle/>
                        <a:p>
                          <a:endParaRPr lang="en-US"/>
                        </a:p>
                      </a:txBody>
                      <a:tcPr>
                        <a:blipFill>
                          <a:blip r:embed="rId4"/>
                          <a:stretch>
                            <a:fillRect l="-364" t="-208197" r="-521818" b="-24590"/>
                          </a:stretch>
                        </a:blipFill>
                      </a:tcPr>
                    </a:tc>
                    <a:tc>
                      <a:txBody>
                        <a:bodyPr/>
                        <a:lstStyle/>
                        <a:p>
                          <a:pPr algn="ctr"/>
                          <a:r>
                            <a:rPr lang="en-US" dirty="0">
                              <a:solidFill>
                                <a:srgbClr val="00B050"/>
                              </a:solidFill>
                            </a:rPr>
                            <a:t>2</a:t>
                          </a:r>
                        </a:p>
                      </a:txBody>
                      <a:tcPr/>
                    </a:tc>
                    <a:tc>
                      <a:txBody>
                        <a:bodyPr/>
                        <a:lstStyle/>
                        <a:p>
                          <a:pPr algn="ctr"/>
                          <a:r>
                            <a:rPr lang="en-US" dirty="0">
                              <a:solidFill>
                                <a:srgbClr val="00B050"/>
                              </a:solidFill>
                            </a:rPr>
                            <a:t>2</a:t>
                          </a:r>
                        </a:p>
                      </a:txBody>
                      <a:tcPr/>
                    </a:tc>
                    <a:tc>
                      <a:txBody>
                        <a:bodyPr/>
                        <a:lstStyle/>
                        <a:p>
                          <a:pPr algn="ctr"/>
                          <a:r>
                            <a:rPr lang="en-US" dirty="0">
                              <a:solidFill>
                                <a:srgbClr val="00B0F0"/>
                              </a:solidFill>
                            </a:rPr>
                            <a:t>0</a:t>
                          </a:r>
                        </a:p>
                      </a:txBody>
                      <a:tcPr/>
                    </a:tc>
                    <a:tc>
                      <a:txBody>
                        <a:bodyPr/>
                        <a:lstStyle/>
                        <a:p>
                          <a:pPr algn="ctr"/>
                          <a:r>
                            <a:rPr lang="en-US" dirty="0">
                              <a:solidFill>
                                <a:srgbClr val="00B0F0"/>
                              </a:solidFill>
                            </a:rPr>
                            <a:t>0</a:t>
                          </a:r>
                        </a:p>
                      </a:txBody>
                      <a:tcPr/>
                    </a:tc>
                    <a:tc>
                      <a:txBody>
                        <a:bodyPr/>
                        <a:lstStyle/>
                        <a:p>
                          <a:endParaRPr lang="en-US"/>
                        </a:p>
                      </a:txBody>
                      <a:tcPr>
                        <a:blipFill>
                          <a:blip r:embed="rId4"/>
                          <a:stretch>
                            <a:fillRect l="-398500" t="-208197" r="-357000" b="-24590"/>
                          </a:stretch>
                        </a:blipFill>
                      </a:tcPr>
                    </a:tc>
                    <a:tc>
                      <a:txBody>
                        <a:bodyPr/>
                        <a:lstStyle/>
                        <a:p>
                          <a:endParaRPr lang="en-US"/>
                        </a:p>
                      </a:txBody>
                      <a:tcPr>
                        <a:blipFill>
                          <a:blip r:embed="rId4"/>
                          <a:stretch>
                            <a:fillRect l="-527513" t="-208197" r="-277778" b="-24590"/>
                          </a:stretch>
                        </a:blipFill>
                      </a:tcPr>
                    </a:tc>
                    <a:tc>
                      <a:txBody>
                        <a:bodyPr/>
                        <a:lstStyle/>
                        <a:p>
                          <a:endParaRPr lang="en-US"/>
                        </a:p>
                      </a:txBody>
                      <a:tcPr>
                        <a:blipFill>
                          <a:blip r:embed="rId4"/>
                          <a:stretch>
                            <a:fillRect l="-227639" t="-208197" r="-768" b="-24590"/>
                          </a:stretch>
                        </a:blipFill>
                      </a:tcPr>
                    </a:tc>
                    <a:extLst>
                      <a:ext uri="{0D108BD9-81ED-4DB2-BD59-A6C34878D82A}">
                        <a16:rowId xmlns:a16="http://schemas.microsoft.com/office/drawing/2014/main" val="1656358019"/>
                      </a:ext>
                    </a:extLst>
                  </a:tr>
                </a:tbl>
              </a:graphicData>
            </a:graphic>
          </p:graphicFrame>
        </mc:Fallback>
      </mc:AlternateContent>
    </p:spTree>
    <p:extLst>
      <p:ext uri="{BB962C8B-B14F-4D97-AF65-F5344CB8AC3E}">
        <p14:creationId xmlns:p14="http://schemas.microsoft.com/office/powerpoint/2010/main" val="32317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p:txBody>
          <a:bodyPr/>
          <a:lstStyle/>
          <a:p>
            <a:r>
              <a:rPr lang="en-US" dirty="0"/>
              <a:t>Compare SE3 with KAIROS</a:t>
            </a:r>
          </a:p>
        </p:txBody>
      </p:sp>
      <p:sp>
        <p:nvSpPr>
          <p:cNvPr id="3" name="Content Placeholder 2">
            <a:extLst>
              <a:ext uri="{FF2B5EF4-FFF2-40B4-BE49-F238E27FC236}">
                <a16:creationId xmlns:a16="http://schemas.microsoft.com/office/drawing/2014/main" id="{25564B45-E345-024F-93A5-9693A579D86F}"/>
              </a:ext>
            </a:extLst>
          </p:cNvPr>
          <p:cNvSpPr>
            <a:spLocks noGrp="1"/>
          </p:cNvSpPr>
          <p:nvPr>
            <p:ph idx="1"/>
          </p:nvPr>
        </p:nvSpPr>
        <p:spPr>
          <a:xfrm>
            <a:off x="218661" y="1455901"/>
            <a:ext cx="11718235" cy="1776879"/>
          </a:xfrm>
        </p:spPr>
        <p:txBody>
          <a:bodyPr>
            <a:normAutofit/>
          </a:bodyPr>
          <a:lstStyle/>
          <a:p>
            <a:pPr lvl="0"/>
            <a:r>
              <a:rPr lang="en-US" b="0" i="0" dirty="0">
                <a:effectLst/>
                <a:latin typeface="Arial" panose="020B0604020202020204" pitchFamily="34" charset="0"/>
              </a:rPr>
              <a:t>They are complementary to each other.</a:t>
            </a:r>
          </a:p>
          <a:p>
            <a:pPr lvl="0"/>
            <a:r>
              <a:rPr lang="en-US" dirty="0">
                <a:latin typeface="Arial" panose="020B0604020202020204" pitchFamily="34" charset="0"/>
              </a:rPr>
              <a:t>SE3 is efficient as a verifier, whereas KAIROS + BMC is efficient to find counterexamples. </a:t>
            </a:r>
            <a:endParaRPr lang="en-US" dirty="0"/>
          </a:p>
        </p:txBody>
      </p:sp>
      <p:sp>
        <p:nvSpPr>
          <p:cNvPr id="4" name="Rounded Rectangle 3">
            <a:extLst>
              <a:ext uri="{FF2B5EF4-FFF2-40B4-BE49-F238E27FC236}">
                <a16:creationId xmlns:a16="http://schemas.microsoft.com/office/drawing/2014/main" id="{18CE9F48-2918-77E3-D833-11EC0743974C}"/>
              </a:ext>
            </a:extLst>
          </p:cNvPr>
          <p:cNvSpPr/>
          <p:nvPr/>
        </p:nvSpPr>
        <p:spPr>
          <a:xfrm>
            <a:off x="2057391" y="335543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10⟩</a:t>
            </a:r>
            <a:endParaRPr lang="en-US" sz="2200" dirty="0">
              <a:solidFill>
                <a:schemeClr val="tx1"/>
              </a:solidFill>
            </a:endParaRPr>
          </a:p>
        </p:txBody>
      </p:sp>
      <p:sp>
        <p:nvSpPr>
          <p:cNvPr id="6" name="Rounded Rectangle 4">
            <a:extLst>
              <a:ext uri="{FF2B5EF4-FFF2-40B4-BE49-F238E27FC236}">
                <a16:creationId xmlns:a16="http://schemas.microsoft.com/office/drawing/2014/main" id="{8CD9C905-AA6B-4CC7-812D-47D7C3184232}"/>
              </a:ext>
            </a:extLst>
          </p:cNvPr>
          <p:cNvSpPr/>
          <p:nvPr/>
        </p:nvSpPr>
        <p:spPr>
          <a:xfrm>
            <a:off x="3385452" y="3349992"/>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4⟩</a:t>
            </a:r>
            <a:endParaRPr lang="en-US" sz="2200" dirty="0">
              <a:solidFill>
                <a:schemeClr val="tx1"/>
              </a:solidFill>
            </a:endParaRPr>
          </a:p>
        </p:txBody>
      </p:sp>
      <p:sp>
        <p:nvSpPr>
          <p:cNvPr id="7" name="Rounded Rectangle 5">
            <a:extLst>
              <a:ext uri="{FF2B5EF4-FFF2-40B4-BE49-F238E27FC236}">
                <a16:creationId xmlns:a16="http://schemas.microsoft.com/office/drawing/2014/main" id="{67CD7CF7-0FC4-4C0B-BBB5-E71DB4ADD467}"/>
              </a:ext>
            </a:extLst>
          </p:cNvPr>
          <p:cNvSpPr/>
          <p:nvPr/>
        </p:nvSpPr>
        <p:spPr>
          <a:xfrm>
            <a:off x="4757056" y="3349992"/>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4⟩</a:t>
            </a:r>
            <a:endParaRPr lang="en-US" sz="2200" dirty="0">
              <a:solidFill>
                <a:schemeClr val="tx1"/>
              </a:solidFill>
            </a:endParaRPr>
          </a:p>
        </p:txBody>
      </p:sp>
      <p:sp>
        <p:nvSpPr>
          <p:cNvPr id="8" name="Rounded Rectangle 6">
            <a:extLst>
              <a:ext uri="{FF2B5EF4-FFF2-40B4-BE49-F238E27FC236}">
                <a16:creationId xmlns:a16="http://schemas.microsoft.com/office/drawing/2014/main" id="{78E49B59-45D3-2AEE-703F-6CCC72B97CDF}"/>
              </a:ext>
            </a:extLst>
          </p:cNvPr>
          <p:cNvSpPr/>
          <p:nvPr/>
        </p:nvSpPr>
        <p:spPr>
          <a:xfrm>
            <a:off x="10156384" y="3355435"/>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𝜏</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7">
            <a:extLst>
              <a:ext uri="{FF2B5EF4-FFF2-40B4-BE49-F238E27FC236}">
                <a16:creationId xmlns:a16="http://schemas.microsoft.com/office/drawing/2014/main" id="{6C18584B-906E-3B40-0DC7-1885B9A3255F}"/>
              </a:ext>
            </a:extLst>
          </p:cNvPr>
          <p:cNvSpPr/>
          <p:nvPr/>
        </p:nvSpPr>
        <p:spPr>
          <a:xfrm>
            <a:off x="2057391" y="3956707"/>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10⟩</a:t>
            </a:r>
            <a:endParaRPr lang="en-US" sz="2200" dirty="0">
              <a:solidFill>
                <a:schemeClr val="tx1"/>
              </a:solidFill>
            </a:endParaRPr>
          </a:p>
        </p:txBody>
      </p:sp>
      <p:sp>
        <p:nvSpPr>
          <p:cNvPr id="10" name="Rounded Rectangle 8">
            <a:extLst>
              <a:ext uri="{FF2B5EF4-FFF2-40B4-BE49-F238E27FC236}">
                <a16:creationId xmlns:a16="http://schemas.microsoft.com/office/drawing/2014/main" id="{B95E25F2-4A75-FE3E-9A46-D7334E6BB424}"/>
              </a:ext>
            </a:extLst>
          </p:cNvPr>
          <p:cNvSpPr/>
          <p:nvPr/>
        </p:nvSpPr>
        <p:spPr>
          <a:xfrm>
            <a:off x="3407224" y="3956707"/>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⟨10, 6⟩</a:t>
            </a:r>
            <a:endParaRPr lang="en-US" sz="2200" dirty="0">
              <a:solidFill>
                <a:schemeClr val="tx1"/>
              </a:solidFill>
            </a:endParaRPr>
          </a:p>
        </p:txBody>
      </p:sp>
      <p:sp>
        <p:nvSpPr>
          <p:cNvPr id="11" name="Rounded Rectangle 9">
            <a:extLst>
              <a:ext uri="{FF2B5EF4-FFF2-40B4-BE49-F238E27FC236}">
                <a16:creationId xmlns:a16="http://schemas.microsoft.com/office/drawing/2014/main" id="{D6EAC0A0-67D6-D169-3D59-148A17346D74}"/>
              </a:ext>
            </a:extLst>
          </p:cNvPr>
          <p:cNvSpPr/>
          <p:nvPr/>
        </p:nvSpPr>
        <p:spPr>
          <a:xfrm>
            <a:off x="4757056" y="3956707"/>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⟨4, 6⟩</a:t>
            </a:r>
            <a:endParaRPr lang="en-US" sz="2200" dirty="0">
              <a:solidFill>
                <a:schemeClr val="tx1"/>
              </a:solidFill>
            </a:endParaRPr>
          </a:p>
        </p:txBody>
      </p:sp>
      <p:sp>
        <p:nvSpPr>
          <p:cNvPr id="12" name="Rounded Rectangle 10">
            <a:extLst>
              <a:ext uri="{FF2B5EF4-FFF2-40B4-BE49-F238E27FC236}">
                <a16:creationId xmlns:a16="http://schemas.microsoft.com/office/drawing/2014/main" id="{A3C8A0FB-82F2-FBA5-1D8B-76F2503070BC}"/>
              </a:ext>
            </a:extLst>
          </p:cNvPr>
          <p:cNvSpPr/>
          <p:nvPr/>
        </p:nvSpPr>
        <p:spPr>
          <a:xfrm>
            <a:off x="6106888" y="3956707"/>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4⟩</a:t>
            </a:r>
            <a:endParaRPr lang="en-US" sz="2200" dirty="0">
              <a:solidFill>
                <a:schemeClr val="tx1"/>
              </a:solidFill>
            </a:endParaRPr>
          </a:p>
        </p:txBody>
      </p:sp>
      <p:sp>
        <p:nvSpPr>
          <p:cNvPr id="13" name="Rounded Rectangle 11">
            <a:extLst>
              <a:ext uri="{FF2B5EF4-FFF2-40B4-BE49-F238E27FC236}">
                <a16:creationId xmlns:a16="http://schemas.microsoft.com/office/drawing/2014/main" id="{97BB4852-5538-271E-8D05-6BC3DC8EF0F4}"/>
              </a:ext>
            </a:extLst>
          </p:cNvPr>
          <p:cNvSpPr/>
          <p:nvPr/>
        </p:nvSpPr>
        <p:spPr>
          <a:xfrm>
            <a:off x="7456720" y="3956707"/>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4⟩</a:t>
            </a:r>
            <a:endParaRPr lang="en-US" sz="2200" dirty="0">
              <a:solidFill>
                <a:schemeClr val="tx1"/>
              </a:solidFill>
            </a:endParaRPr>
          </a:p>
        </p:txBody>
      </p:sp>
      <p:sp>
        <p:nvSpPr>
          <p:cNvPr id="14" name="Rounded Rectangle 12">
            <a:extLst>
              <a:ext uri="{FF2B5EF4-FFF2-40B4-BE49-F238E27FC236}">
                <a16:creationId xmlns:a16="http://schemas.microsoft.com/office/drawing/2014/main" id="{DF556C73-90C0-AEEE-71AF-4D2648614163}"/>
              </a:ext>
            </a:extLst>
          </p:cNvPr>
          <p:cNvSpPr/>
          <p:nvPr/>
        </p:nvSpPr>
        <p:spPr>
          <a:xfrm>
            <a:off x="8806552" y="3956707"/>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⟨4, 2⟩</a:t>
            </a:r>
            <a:endParaRPr lang="en-US" sz="2200" dirty="0">
              <a:solidFill>
                <a:schemeClr val="tx1"/>
              </a:solidFill>
            </a:endParaRPr>
          </a:p>
        </p:txBody>
      </p:sp>
      <p:sp>
        <p:nvSpPr>
          <p:cNvPr id="15" name="Rounded Rectangle 13">
            <a:extLst>
              <a:ext uri="{FF2B5EF4-FFF2-40B4-BE49-F238E27FC236}">
                <a16:creationId xmlns:a16="http://schemas.microsoft.com/office/drawing/2014/main" id="{AC087345-4079-0482-4B64-4226FD629CC7}"/>
              </a:ext>
            </a:extLst>
          </p:cNvPr>
          <p:cNvSpPr/>
          <p:nvPr/>
        </p:nvSpPr>
        <p:spPr>
          <a:xfrm>
            <a:off x="10156384" y="3956707"/>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2⟩</a:t>
            </a:r>
            <a:endParaRPr lang="en-US" sz="2200" dirty="0">
              <a:solidFill>
                <a:schemeClr val="tx1"/>
              </a:solidFill>
            </a:endParaRPr>
          </a:p>
        </p:txBody>
      </p:sp>
      <p:sp>
        <p:nvSpPr>
          <p:cNvPr id="16" name="Rounded Rectangle 14">
            <a:extLst>
              <a:ext uri="{FF2B5EF4-FFF2-40B4-BE49-F238E27FC236}">
                <a16:creationId xmlns:a16="http://schemas.microsoft.com/office/drawing/2014/main" id="{9DFB99F9-952D-4D18-FDA3-136C79D61B79}"/>
              </a:ext>
            </a:extLst>
          </p:cNvPr>
          <p:cNvSpPr/>
          <p:nvPr/>
        </p:nvSpPr>
        <p:spPr>
          <a:xfrm>
            <a:off x="685789" y="3929492"/>
            <a:ext cx="1023257" cy="40277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0" i="1" dirty="0" err="1">
                <a:effectLst/>
                <a:latin typeface="Times New Roman" panose="02020603050405020304" pitchFamily="18" charset="0"/>
                <a:cs typeface="Times New Roman" panose="02020603050405020304" pitchFamily="18" charset="0"/>
              </a:rPr>
              <a:t>gcd</a:t>
            </a:r>
            <a:r>
              <a:rPr lang="en-US" sz="2200" b="0" i="1" baseline="-25000" dirty="0" err="1">
                <a:effectLst/>
                <a:latin typeface="Times New Roman" panose="02020603050405020304" pitchFamily="18" charset="0"/>
                <a:cs typeface="Times New Roman" panose="02020603050405020304" pitchFamily="18" charset="0"/>
              </a:rPr>
              <a:t>B</a:t>
            </a:r>
            <a:r>
              <a:rPr lang="en-US" sz="2200" b="0" i="1" dirty="0">
                <a:effectLst/>
                <a:latin typeface="Times New Roman" panose="02020603050405020304" pitchFamily="18" charset="0"/>
                <a:cs typeface="Times New Roman" panose="02020603050405020304" pitchFamily="18" charset="0"/>
              </a:rPr>
              <a:t>:</a:t>
            </a:r>
            <a:endParaRPr lang="en-US" sz="2200" dirty="0">
              <a:solidFill>
                <a:schemeClr val="tx1"/>
              </a:solidFill>
            </a:endParaRPr>
          </a:p>
        </p:txBody>
      </p:sp>
      <p:sp>
        <p:nvSpPr>
          <p:cNvPr id="17" name="Rounded Rectangle 15">
            <a:extLst>
              <a:ext uri="{FF2B5EF4-FFF2-40B4-BE49-F238E27FC236}">
                <a16:creationId xmlns:a16="http://schemas.microsoft.com/office/drawing/2014/main" id="{7248EA07-F6E8-C8DC-E25E-69A5BD788CB6}"/>
              </a:ext>
            </a:extLst>
          </p:cNvPr>
          <p:cNvSpPr/>
          <p:nvPr/>
        </p:nvSpPr>
        <p:spPr>
          <a:xfrm>
            <a:off x="685788" y="3355435"/>
            <a:ext cx="1023257" cy="40277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0" i="1" dirty="0" err="1">
                <a:effectLst/>
                <a:latin typeface="Times New Roman" panose="02020603050405020304" pitchFamily="18" charset="0"/>
                <a:cs typeface="Times New Roman" panose="02020603050405020304" pitchFamily="18" charset="0"/>
              </a:rPr>
              <a:t>gcd</a:t>
            </a:r>
            <a:r>
              <a:rPr lang="en-US" sz="2200" b="0" i="1" baseline="-25000" dirty="0" err="1">
                <a:effectLst/>
                <a:latin typeface="Times New Roman" panose="02020603050405020304" pitchFamily="18" charset="0"/>
                <a:cs typeface="Times New Roman" panose="02020603050405020304" pitchFamily="18" charset="0"/>
              </a:rPr>
              <a:t>A</a:t>
            </a:r>
            <a:r>
              <a:rPr lang="en-US" sz="2200" b="0" i="1" dirty="0">
                <a:effectLst/>
                <a:latin typeface="Times New Roman" panose="02020603050405020304" pitchFamily="18" charset="0"/>
                <a:cs typeface="Times New Roman" panose="02020603050405020304" pitchFamily="18" charset="0"/>
              </a:rPr>
              <a:t>:</a:t>
            </a:r>
            <a:endParaRPr lang="en-US" sz="2200" dirty="0">
              <a:solidFill>
                <a:schemeClr val="tx1"/>
              </a:solidFill>
            </a:endParaRPr>
          </a:p>
        </p:txBody>
      </p:sp>
      <p:sp>
        <p:nvSpPr>
          <p:cNvPr id="21" name="Rounded Rectangle 20">
            <a:extLst>
              <a:ext uri="{FF2B5EF4-FFF2-40B4-BE49-F238E27FC236}">
                <a16:creationId xmlns:a16="http://schemas.microsoft.com/office/drawing/2014/main" id="{2594B868-4BD6-9B50-0FB9-8EB7D6F46E27}"/>
              </a:ext>
            </a:extLst>
          </p:cNvPr>
          <p:cNvSpPr/>
          <p:nvPr/>
        </p:nvSpPr>
        <p:spPr>
          <a:xfrm>
            <a:off x="10167279" y="4999327"/>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2⟩</a:t>
            </a:r>
            <a:endParaRPr lang="en-US" sz="2200" dirty="0">
              <a:solidFill>
                <a:schemeClr val="tx1"/>
              </a:solidFill>
            </a:endParaRPr>
          </a:p>
        </p:txBody>
      </p:sp>
      <p:sp>
        <p:nvSpPr>
          <p:cNvPr id="28" name="Rounded Rectangle 27">
            <a:extLst>
              <a:ext uri="{FF2B5EF4-FFF2-40B4-BE49-F238E27FC236}">
                <a16:creationId xmlns:a16="http://schemas.microsoft.com/office/drawing/2014/main" id="{B1D2DE51-EBFE-A8FD-A8F6-8D9741FC4D0A}"/>
              </a:ext>
            </a:extLst>
          </p:cNvPr>
          <p:cNvSpPr/>
          <p:nvPr/>
        </p:nvSpPr>
        <p:spPr>
          <a:xfrm>
            <a:off x="10167279" y="5600599"/>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2⟩</a:t>
            </a:r>
            <a:endParaRPr lang="en-US" sz="2200" dirty="0">
              <a:solidFill>
                <a:schemeClr val="tx1"/>
              </a:solidFill>
            </a:endParaRPr>
          </a:p>
        </p:txBody>
      </p:sp>
      <p:sp>
        <p:nvSpPr>
          <p:cNvPr id="29" name="Rounded Rectangle 28">
            <a:extLst>
              <a:ext uri="{FF2B5EF4-FFF2-40B4-BE49-F238E27FC236}">
                <a16:creationId xmlns:a16="http://schemas.microsoft.com/office/drawing/2014/main" id="{36E85544-09C4-042D-25B8-5BD793CF8F30}"/>
              </a:ext>
            </a:extLst>
          </p:cNvPr>
          <p:cNvSpPr/>
          <p:nvPr/>
        </p:nvSpPr>
        <p:spPr>
          <a:xfrm>
            <a:off x="696684" y="5573384"/>
            <a:ext cx="1023257" cy="40277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0" i="1" dirty="0" err="1">
                <a:effectLst/>
                <a:latin typeface="Times New Roman" panose="02020603050405020304" pitchFamily="18" charset="0"/>
                <a:cs typeface="Times New Roman" panose="02020603050405020304" pitchFamily="18" charset="0"/>
              </a:rPr>
              <a:t>gcd</a:t>
            </a:r>
            <a:r>
              <a:rPr lang="en-US" sz="2200" b="0" i="1" baseline="-25000" dirty="0" err="1">
                <a:effectLst/>
                <a:latin typeface="Times New Roman" panose="02020603050405020304" pitchFamily="18" charset="0"/>
                <a:cs typeface="Times New Roman" panose="02020603050405020304" pitchFamily="18" charset="0"/>
              </a:rPr>
              <a:t>B</a:t>
            </a:r>
            <a:r>
              <a:rPr lang="en-US" sz="2200" b="0" i="1" dirty="0">
                <a:effectLst/>
                <a:latin typeface="Times New Roman" panose="02020603050405020304" pitchFamily="18" charset="0"/>
                <a:cs typeface="Times New Roman" panose="02020603050405020304" pitchFamily="18" charset="0"/>
              </a:rPr>
              <a:t>:</a:t>
            </a:r>
            <a:endParaRPr lang="en-US" sz="2200" dirty="0">
              <a:solidFill>
                <a:schemeClr val="tx1"/>
              </a:solidFill>
            </a:endParaRPr>
          </a:p>
        </p:txBody>
      </p:sp>
      <p:sp>
        <p:nvSpPr>
          <p:cNvPr id="30" name="Rounded Rectangle 29">
            <a:extLst>
              <a:ext uri="{FF2B5EF4-FFF2-40B4-BE49-F238E27FC236}">
                <a16:creationId xmlns:a16="http://schemas.microsoft.com/office/drawing/2014/main" id="{59250C33-A166-1E1A-209C-9A85BB12669E}"/>
              </a:ext>
            </a:extLst>
          </p:cNvPr>
          <p:cNvSpPr/>
          <p:nvPr/>
        </p:nvSpPr>
        <p:spPr>
          <a:xfrm>
            <a:off x="696683" y="4999327"/>
            <a:ext cx="1023257" cy="40277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0" i="1" dirty="0" err="1">
                <a:effectLst/>
                <a:latin typeface="Times New Roman" panose="02020603050405020304" pitchFamily="18" charset="0"/>
                <a:cs typeface="Times New Roman" panose="02020603050405020304" pitchFamily="18" charset="0"/>
              </a:rPr>
              <a:t>gcd</a:t>
            </a:r>
            <a:r>
              <a:rPr lang="en-US" sz="2200" b="0" i="1" baseline="-25000" dirty="0" err="1">
                <a:effectLst/>
                <a:latin typeface="Times New Roman" panose="02020603050405020304" pitchFamily="18" charset="0"/>
                <a:cs typeface="Times New Roman" panose="02020603050405020304" pitchFamily="18" charset="0"/>
              </a:rPr>
              <a:t>A</a:t>
            </a:r>
            <a:r>
              <a:rPr lang="en-US" sz="2200" b="0" i="1" dirty="0">
                <a:effectLst/>
                <a:latin typeface="Times New Roman" panose="02020603050405020304" pitchFamily="18" charset="0"/>
                <a:cs typeface="Times New Roman" panose="02020603050405020304" pitchFamily="18" charset="0"/>
              </a:rPr>
              <a:t>:</a:t>
            </a:r>
            <a:endParaRPr lang="en-US" sz="2200" dirty="0">
              <a:solidFill>
                <a:schemeClr val="tx1"/>
              </a:solidFill>
            </a:endParaRPr>
          </a:p>
        </p:txBody>
      </p:sp>
      <p:sp>
        <p:nvSpPr>
          <p:cNvPr id="5" name="Rounded Rectangle 3">
            <a:extLst>
              <a:ext uri="{FF2B5EF4-FFF2-40B4-BE49-F238E27FC236}">
                <a16:creationId xmlns:a16="http://schemas.microsoft.com/office/drawing/2014/main" id="{0027CCA6-CAA8-BEB2-026F-7C79CC3E755A}"/>
              </a:ext>
            </a:extLst>
          </p:cNvPr>
          <p:cNvSpPr/>
          <p:nvPr/>
        </p:nvSpPr>
        <p:spPr>
          <a:xfrm>
            <a:off x="2057391" y="5003473"/>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10⟩</a:t>
            </a:r>
            <a:endParaRPr lang="en-US" sz="2200" dirty="0">
              <a:solidFill>
                <a:schemeClr val="tx1"/>
              </a:solidFill>
            </a:endParaRPr>
          </a:p>
        </p:txBody>
      </p:sp>
      <p:sp>
        <p:nvSpPr>
          <p:cNvPr id="38" name="Rounded Rectangle 4">
            <a:extLst>
              <a:ext uri="{FF2B5EF4-FFF2-40B4-BE49-F238E27FC236}">
                <a16:creationId xmlns:a16="http://schemas.microsoft.com/office/drawing/2014/main" id="{9F7D647E-F679-E42A-941E-74637E4C3532}"/>
              </a:ext>
            </a:extLst>
          </p:cNvPr>
          <p:cNvSpPr/>
          <p:nvPr/>
        </p:nvSpPr>
        <p:spPr>
          <a:xfrm>
            <a:off x="3385452" y="4998030"/>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𝜏</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5">
            <a:extLst>
              <a:ext uri="{FF2B5EF4-FFF2-40B4-BE49-F238E27FC236}">
                <a16:creationId xmlns:a16="http://schemas.microsoft.com/office/drawing/2014/main" id="{4725BFF4-2203-41E8-A05A-5A6868D97393}"/>
              </a:ext>
            </a:extLst>
          </p:cNvPr>
          <p:cNvSpPr/>
          <p:nvPr/>
        </p:nvSpPr>
        <p:spPr>
          <a:xfrm>
            <a:off x="4757056" y="4998030"/>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4⟩</a:t>
            </a:r>
            <a:endParaRPr lang="en-US" sz="2200" dirty="0">
              <a:solidFill>
                <a:schemeClr val="tx1"/>
              </a:solidFill>
            </a:endParaRPr>
          </a:p>
        </p:txBody>
      </p:sp>
      <p:sp>
        <p:nvSpPr>
          <p:cNvPr id="40" name="Rounded Rectangle 7">
            <a:extLst>
              <a:ext uri="{FF2B5EF4-FFF2-40B4-BE49-F238E27FC236}">
                <a16:creationId xmlns:a16="http://schemas.microsoft.com/office/drawing/2014/main" id="{19F6D80D-5A50-53F5-66DE-55E22BEA1167}"/>
              </a:ext>
            </a:extLst>
          </p:cNvPr>
          <p:cNvSpPr/>
          <p:nvPr/>
        </p:nvSpPr>
        <p:spPr>
          <a:xfrm>
            <a:off x="2057391" y="560474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10⟩</a:t>
            </a:r>
            <a:endParaRPr lang="en-US" sz="2200" dirty="0">
              <a:solidFill>
                <a:schemeClr val="tx1"/>
              </a:solidFill>
            </a:endParaRPr>
          </a:p>
        </p:txBody>
      </p:sp>
      <p:sp>
        <p:nvSpPr>
          <p:cNvPr id="41" name="Rounded Rectangle 8">
            <a:extLst>
              <a:ext uri="{FF2B5EF4-FFF2-40B4-BE49-F238E27FC236}">
                <a16:creationId xmlns:a16="http://schemas.microsoft.com/office/drawing/2014/main" id="{CFF28439-132F-B5BE-D4F0-ABC7A92F0764}"/>
              </a:ext>
            </a:extLst>
          </p:cNvPr>
          <p:cNvSpPr/>
          <p:nvPr/>
        </p:nvSpPr>
        <p:spPr>
          <a:xfrm>
            <a:off x="3407224" y="560474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⟨10, 6⟩</a:t>
            </a:r>
            <a:endParaRPr lang="en-US" sz="2200" dirty="0">
              <a:solidFill>
                <a:schemeClr val="tx1"/>
              </a:solidFill>
            </a:endParaRPr>
          </a:p>
        </p:txBody>
      </p:sp>
      <p:sp>
        <p:nvSpPr>
          <p:cNvPr id="42" name="Rounded Rectangle 9">
            <a:extLst>
              <a:ext uri="{FF2B5EF4-FFF2-40B4-BE49-F238E27FC236}">
                <a16:creationId xmlns:a16="http://schemas.microsoft.com/office/drawing/2014/main" id="{4CF7384C-861B-A5C4-F37D-4EE0CD30BC1D}"/>
              </a:ext>
            </a:extLst>
          </p:cNvPr>
          <p:cNvSpPr/>
          <p:nvPr/>
        </p:nvSpPr>
        <p:spPr>
          <a:xfrm>
            <a:off x="4757056" y="560474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⟨4, 6⟩</a:t>
            </a:r>
            <a:endParaRPr lang="en-US" sz="2200" dirty="0">
              <a:solidFill>
                <a:schemeClr val="tx1"/>
              </a:solidFill>
            </a:endParaRPr>
          </a:p>
        </p:txBody>
      </p:sp>
      <p:sp>
        <p:nvSpPr>
          <p:cNvPr id="43" name="Rounded Rectangle 10">
            <a:extLst>
              <a:ext uri="{FF2B5EF4-FFF2-40B4-BE49-F238E27FC236}">
                <a16:creationId xmlns:a16="http://schemas.microsoft.com/office/drawing/2014/main" id="{704ADAFD-3D01-C1E1-3A0B-2AF83045CCC6}"/>
              </a:ext>
            </a:extLst>
          </p:cNvPr>
          <p:cNvSpPr/>
          <p:nvPr/>
        </p:nvSpPr>
        <p:spPr>
          <a:xfrm>
            <a:off x="6106888" y="560474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4⟩</a:t>
            </a:r>
            <a:endParaRPr lang="en-US" sz="2200" dirty="0">
              <a:solidFill>
                <a:schemeClr val="tx1"/>
              </a:solidFill>
            </a:endParaRPr>
          </a:p>
        </p:txBody>
      </p:sp>
      <p:sp>
        <p:nvSpPr>
          <p:cNvPr id="44" name="Rounded Rectangle 11">
            <a:extLst>
              <a:ext uri="{FF2B5EF4-FFF2-40B4-BE49-F238E27FC236}">
                <a16:creationId xmlns:a16="http://schemas.microsoft.com/office/drawing/2014/main" id="{2305E01D-6CED-37B1-6E19-BC7EFFE806F7}"/>
              </a:ext>
            </a:extLst>
          </p:cNvPr>
          <p:cNvSpPr/>
          <p:nvPr/>
        </p:nvSpPr>
        <p:spPr>
          <a:xfrm>
            <a:off x="7456720" y="560474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4⟩</a:t>
            </a:r>
            <a:endParaRPr lang="en-US" sz="2200" dirty="0">
              <a:solidFill>
                <a:schemeClr val="tx1"/>
              </a:solidFill>
            </a:endParaRPr>
          </a:p>
        </p:txBody>
      </p:sp>
      <p:sp>
        <p:nvSpPr>
          <p:cNvPr id="45" name="Rounded Rectangle 12">
            <a:extLst>
              <a:ext uri="{FF2B5EF4-FFF2-40B4-BE49-F238E27FC236}">
                <a16:creationId xmlns:a16="http://schemas.microsoft.com/office/drawing/2014/main" id="{68166828-077C-2343-5FD0-3602396DCAD8}"/>
              </a:ext>
            </a:extLst>
          </p:cNvPr>
          <p:cNvSpPr/>
          <p:nvPr/>
        </p:nvSpPr>
        <p:spPr>
          <a:xfrm>
            <a:off x="8806552" y="560474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⟨4, 2⟩</a:t>
            </a:r>
            <a:endParaRPr lang="en-US" sz="2200" dirty="0">
              <a:solidFill>
                <a:schemeClr val="tx1"/>
              </a:solidFill>
            </a:endParaRPr>
          </a:p>
        </p:txBody>
      </p:sp>
      <p:sp>
        <p:nvSpPr>
          <p:cNvPr id="46" name="Rounded Rectangle 30">
            <a:extLst>
              <a:ext uri="{FF2B5EF4-FFF2-40B4-BE49-F238E27FC236}">
                <a16:creationId xmlns:a16="http://schemas.microsoft.com/office/drawing/2014/main" id="{EDD56C5D-4B71-CE28-DC30-8A58787E9D91}"/>
              </a:ext>
            </a:extLst>
          </p:cNvPr>
          <p:cNvSpPr/>
          <p:nvPr/>
        </p:nvSpPr>
        <p:spPr>
          <a:xfrm>
            <a:off x="6106888" y="5008639"/>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0" i="0" u="none" strike="noStrike" dirty="0">
                <a:solidFill>
                  <a:srgbClr val="4D5156"/>
                </a:solidFill>
                <a:effectLst/>
                <a:latin typeface="arial" panose="020B0604020202020204" pitchFamily="34" charset="0"/>
              </a:rPr>
              <a:t>𝜏</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47" name="Rounded Rectangle 31">
            <a:extLst>
              <a:ext uri="{FF2B5EF4-FFF2-40B4-BE49-F238E27FC236}">
                <a16:creationId xmlns:a16="http://schemas.microsoft.com/office/drawing/2014/main" id="{4B4D820F-B131-CB9D-BB6C-9B703072BA42}"/>
              </a:ext>
            </a:extLst>
          </p:cNvPr>
          <p:cNvSpPr/>
          <p:nvPr/>
        </p:nvSpPr>
        <p:spPr>
          <a:xfrm>
            <a:off x="7456719" y="501952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4⟩</a:t>
            </a: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48" name="Rounded Rectangle 32">
            <a:extLst>
              <a:ext uri="{FF2B5EF4-FFF2-40B4-BE49-F238E27FC236}">
                <a16:creationId xmlns:a16="http://schemas.microsoft.com/office/drawing/2014/main" id="{BB338EBB-B329-5A14-2266-39DF5DBAF166}"/>
              </a:ext>
            </a:extLst>
          </p:cNvPr>
          <p:cNvSpPr/>
          <p:nvPr/>
        </p:nvSpPr>
        <p:spPr>
          <a:xfrm>
            <a:off x="8806551" y="5008639"/>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0" i="0" u="none" strike="noStrike" dirty="0">
                <a:solidFill>
                  <a:srgbClr val="4D5156"/>
                </a:solidFill>
                <a:effectLst/>
                <a:latin typeface="arial" panose="020B0604020202020204" pitchFamily="34" charset="0"/>
              </a:rPr>
              <a:t>𝜏</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65318C98-F096-B9B8-3B0B-37196A7568F7}"/>
              </a:ext>
            </a:extLst>
          </p:cNvPr>
          <p:cNvSpPr txBox="1"/>
          <p:nvPr/>
        </p:nvSpPr>
        <p:spPr>
          <a:xfrm>
            <a:off x="2935440" y="2980660"/>
            <a:ext cx="6284674" cy="369332"/>
          </a:xfrm>
          <a:prstGeom prst="rect">
            <a:avLst/>
          </a:prstGeom>
          <a:noFill/>
        </p:spPr>
        <p:txBody>
          <a:bodyPr wrap="square" rtlCol="0">
            <a:spAutoFit/>
          </a:bodyPr>
          <a:lstStyle/>
          <a:p>
            <a:pPr algn="ctr"/>
            <a:r>
              <a:rPr lang="en-US" dirty="0"/>
              <a:t>Alignment of state sequences (normal mode) using KAIROS</a:t>
            </a:r>
          </a:p>
        </p:txBody>
      </p:sp>
      <p:sp>
        <p:nvSpPr>
          <p:cNvPr id="52" name="TextBox 51">
            <a:extLst>
              <a:ext uri="{FF2B5EF4-FFF2-40B4-BE49-F238E27FC236}">
                <a16:creationId xmlns:a16="http://schemas.microsoft.com/office/drawing/2014/main" id="{D1DF0391-031D-2C38-9A1B-A4AFF02F9881}"/>
              </a:ext>
            </a:extLst>
          </p:cNvPr>
          <p:cNvSpPr txBox="1"/>
          <p:nvPr/>
        </p:nvSpPr>
        <p:spPr>
          <a:xfrm>
            <a:off x="2935440" y="4611091"/>
            <a:ext cx="6284674" cy="369332"/>
          </a:xfrm>
          <a:prstGeom prst="rect">
            <a:avLst/>
          </a:prstGeom>
          <a:noFill/>
        </p:spPr>
        <p:txBody>
          <a:bodyPr wrap="square" rtlCol="0">
            <a:spAutoFit/>
          </a:bodyPr>
          <a:lstStyle/>
          <a:p>
            <a:pPr algn="ctr"/>
            <a:r>
              <a:rPr lang="en-US" dirty="0"/>
              <a:t>Alignment of state sequences (normal mode) using SE3</a:t>
            </a:r>
          </a:p>
        </p:txBody>
      </p:sp>
      <p:sp>
        <p:nvSpPr>
          <p:cNvPr id="53" name="Rounded Rectangle 6">
            <a:extLst>
              <a:ext uri="{FF2B5EF4-FFF2-40B4-BE49-F238E27FC236}">
                <a16:creationId xmlns:a16="http://schemas.microsoft.com/office/drawing/2014/main" id="{ED50FC46-866E-0ECA-9B2F-406396783974}"/>
              </a:ext>
            </a:extLst>
          </p:cNvPr>
          <p:cNvSpPr/>
          <p:nvPr/>
        </p:nvSpPr>
        <p:spPr>
          <a:xfrm>
            <a:off x="6128660" y="3353054"/>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2⟩</a:t>
            </a:r>
            <a:endParaRPr lang="en-US" sz="2200" dirty="0">
              <a:solidFill>
                <a:schemeClr val="tx1"/>
              </a:solidFill>
            </a:endParaRPr>
          </a:p>
        </p:txBody>
      </p:sp>
      <p:sp>
        <p:nvSpPr>
          <p:cNvPr id="54" name="Rounded Rectangle 6">
            <a:extLst>
              <a:ext uri="{FF2B5EF4-FFF2-40B4-BE49-F238E27FC236}">
                <a16:creationId xmlns:a16="http://schemas.microsoft.com/office/drawing/2014/main" id="{FAC27863-7A9F-24F8-46DF-7633FE9D4E12}"/>
              </a:ext>
            </a:extLst>
          </p:cNvPr>
          <p:cNvSpPr/>
          <p:nvPr/>
        </p:nvSpPr>
        <p:spPr>
          <a:xfrm>
            <a:off x="7456718" y="3358070"/>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𝜏</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algn="ctr"/>
            <a:endParaRPr lang="en-US" sz="2200" dirty="0">
              <a:solidFill>
                <a:schemeClr val="tx1"/>
              </a:solidFill>
            </a:endParaRPr>
          </a:p>
        </p:txBody>
      </p:sp>
      <p:sp>
        <p:nvSpPr>
          <p:cNvPr id="55" name="Rounded Rectangle 6">
            <a:extLst>
              <a:ext uri="{FF2B5EF4-FFF2-40B4-BE49-F238E27FC236}">
                <a16:creationId xmlns:a16="http://schemas.microsoft.com/office/drawing/2014/main" id="{10870A9B-BF9E-A1AC-E02A-AF087D6CD95C}"/>
              </a:ext>
            </a:extLst>
          </p:cNvPr>
          <p:cNvSpPr/>
          <p:nvPr/>
        </p:nvSpPr>
        <p:spPr>
          <a:xfrm>
            <a:off x="8825777" y="3358070"/>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𝜏</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25801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p:txBody>
          <a:bodyPr/>
          <a:lstStyle/>
          <a:p>
            <a:r>
              <a:rPr lang="en-US" dirty="0"/>
              <a:t>Evaluation</a:t>
            </a:r>
          </a:p>
        </p:txBody>
      </p:sp>
      <p:pic>
        <p:nvPicPr>
          <p:cNvPr id="4" name="Content Placeholder 3">
            <a:extLst>
              <a:ext uri="{FF2B5EF4-FFF2-40B4-BE49-F238E27FC236}">
                <a16:creationId xmlns:a16="http://schemas.microsoft.com/office/drawing/2014/main" id="{6172370D-8586-3950-CB90-66E8909A9CF6}"/>
              </a:ext>
            </a:extLst>
          </p:cNvPr>
          <p:cNvPicPr>
            <a:picLocks noGrp="1" noChangeAspect="1"/>
          </p:cNvPicPr>
          <p:nvPr>
            <p:ph idx="1"/>
          </p:nvPr>
        </p:nvPicPr>
        <p:blipFill>
          <a:blip r:embed="rId3"/>
          <a:stretch>
            <a:fillRect/>
          </a:stretch>
        </p:blipFill>
        <p:spPr>
          <a:xfrm>
            <a:off x="2534444" y="1965325"/>
            <a:ext cx="7086600" cy="3911600"/>
          </a:xfrm>
          <a:prstGeom prst="rect">
            <a:avLst/>
          </a:prstGeom>
        </p:spPr>
      </p:pic>
    </p:spTree>
    <p:extLst>
      <p:ext uri="{BB962C8B-B14F-4D97-AF65-F5344CB8AC3E}">
        <p14:creationId xmlns:p14="http://schemas.microsoft.com/office/powerpoint/2010/main" val="2282945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CB0DF-0265-162B-AB71-4CC7252ACE67}"/>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39E854C-13CF-BDCC-9033-FE4F8DA30B53}"/>
              </a:ext>
            </a:extLst>
          </p:cNvPr>
          <p:cNvSpPr>
            <a:spLocks noGrp="1"/>
          </p:cNvSpPr>
          <p:nvPr>
            <p:ph idx="1"/>
          </p:nvPr>
        </p:nvSpPr>
        <p:spPr>
          <a:xfrm>
            <a:off x="218661" y="1825625"/>
            <a:ext cx="11718235" cy="4457188"/>
          </a:xfrm>
        </p:spPr>
        <p:txBody>
          <a:bodyPr>
            <a:normAutofit/>
          </a:bodyPr>
          <a:lstStyle/>
          <a:p>
            <a:pPr eaLnBrk="0" fontAlgn="base" hangingPunct="0">
              <a:spcBef>
                <a:spcPct val="0"/>
              </a:spcBef>
              <a:spcAft>
                <a:spcPct val="0"/>
              </a:spcAft>
            </a:pPr>
            <a:r>
              <a:rPr kumimoji="0" lang="en-US" altLang="zh-CN" sz="2000" b="0" i="0" u="none" strike="noStrike" cap="none" normalizeH="0" baseline="0" dirty="0">
                <a:ln>
                  <a:noFill/>
                </a:ln>
                <a:solidFill>
                  <a:srgbClr val="000000"/>
                </a:solidFill>
                <a:effectLst/>
                <a:cs typeface="Times New Roman" panose="02020603050405020304" pitchFamily="18" charset="0"/>
              </a:rPr>
              <a:t>FAIR: </a:t>
            </a:r>
            <a:r>
              <a:rPr kumimoji="0" lang="zh-CN" altLang="zh-CN" sz="2000" b="0" i="0" u="none" strike="noStrike" cap="none" normalizeH="0" baseline="0" dirty="0">
                <a:ln>
                  <a:noFill/>
                </a:ln>
                <a:solidFill>
                  <a:srgbClr val="000000"/>
                </a:solidFill>
                <a:effectLst/>
                <a:cs typeface="Times New Roman" panose="02020603050405020304" pitchFamily="18" charset="0"/>
              </a:rPr>
              <a:t>An incremental approach to model checking progress properties</a:t>
            </a:r>
            <a:r>
              <a:rPr kumimoji="0" lang="en-US" altLang="zh-CN" sz="2000" b="0" i="0" u="none" strike="noStrike" cap="none" normalizeH="0" baseline="0" dirty="0">
                <a:ln>
                  <a:noFill/>
                </a:ln>
                <a:solidFill>
                  <a:srgbClr val="000000"/>
                </a:solidFill>
                <a:effectLst/>
                <a:cs typeface="Times New Roman" panose="02020603050405020304" pitchFamily="18" charset="0"/>
              </a:rPr>
              <a:t>. </a:t>
            </a:r>
            <a:r>
              <a:rPr kumimoji="0" lang="zh-CN" altLang="zh-CN" sz="2000" b="0" i="0" u="none" strike="noStrike" cap="none" normalizeH="0" baseline="0" dirty="0">
                <a:ln>
                  <a:noFill/>
                </a:ln>
                <a:solidFill>
                  <a:srgbClr val="000000"/>
                </a:solidFill>
                <a:effectLst/>
                <a:cs typeface="Times New Roman" panose="02020603050405020304" pitchFamily="18" charset="0"/>
              </a:rPr>
              <a:t>Bradley, Aaron R and Somenzi, Fabio and Hassan, Zyad and Zhang, Yan</a:t>
            </a:r>
            <a:r>
              <a:rPr kumimoji="0" lang="en-US" altLang="zh-CN" sz="2000" b="0" i="0" u="none" strike="noStrike" cap="none" normalizeH="0" baseline="0" dirty="0">
                <a:ln>
                  <a:noFill/>
                </a:ln>
                <a:solidFill>
                  <a:schemeClr val="tx1"/>
                </a:solidFill>
                <a:effectLst/>
                <a:cs typeface="Times New Roman" panose="02020603050405020304" pitchFamily="18" charset="0"/>
              </a:rPr>
              <a:t>. FMCAD 2011.</a:t>
            </a:r>
          </a:p>
          <a:p>
            <a:pPr eaLnBrk="0" fontAlgn="base" hangingPunct="0">
              <a:spcBef>
                <a:spcPct val="0"/>
              </a:spcBef>
              <a:spcAft>
                <a:spcPct val="0"/>
              </a:spcAft>
            </a:pPr>
            <a:endParaRPr kumimoji="0" lang="en-US" altLang="zh-CN" sz="2000" b="0" i="0" u="none" strike="noStrike" cap="none" normalizeH="0" baseline="0" dirty="0">
              <a:ln>
                <a:noFill/>
              </a:ln>
              <a:solidFill>
                <a:schemeClr val="tx1"/>
              </a:solidFill>
              <a:effectLst/>
              <a:cs typeface="Times New Roman" panose="02020603050405020304" pitchFamily="18" charset="0"/>
            </a:endParaRPr>
          </a:p>
          <a:p>
            <a:pPr eaLnBrk="0" fontAlgn="base" hangingPunct="0">
              <a:spcBef>
                <a:spcPct val="0"/>
              </a:spcBef>
              <a:spcAft>
                <a:spcPct val="0"/>
              </a:spcAft>
            </a:pPr>
            <a:r>
              <a:rPr kumimoji="0" lang="en-US" altLang="zh-CN" sz="2000" b="0" i="0" u="none" strike="noStrike" cap="none" normalizeH="0" baseline="0" dirty="0">
                <a:ln>
                  <a:noFill/>
                </a:ln>
                <a:solidFill>
                  <a:schemeClr val="tx1"/>
                </a:solidFill>
                <a:effectLst/>
                <a:cs typeface="Times New Roman" panose="02020603050405020304" pitchFamily="18" charset="0"/>
              </a:rPr>
              <a:t>K-liveness: A liveness checking algorithm that counts. Claessen, Koen and </a:t>
            </a:r>
            <a:r>
              <a:rPr kumimoji="0" lang="en-US" altLang="zh-CN" sz="2000" b="0" i="0" u="none" strike="noStrike" cap="none" normalizeH="0" baseline="0" dirty="0" err="1">
                <a:ln>
                  <a:noFill/>
                </a:ln>
                <a:solidFill>
                  <a:schemeClr val="tx1"/>
                </a:solidFill>
                <a:effectLst/>
                <a:cs typeface="Times New Roman" panose="02020603050405020304" pitchFamily="18" charset="0"/>
              </a:rPr>
              <a:t>Sorensson</a:t>
            </a:r>
            <a:r>
              <a:rPr kumimoji="0" lang="en-US" altLang="zh-CN" sz="2000" b="0" i="0" u="none" strike="noStrike" cap="none" normalizeH="0" baseline="0" dirty="0">
                <a:ln>
                  <a:noFill/>
                </a:ln>
                <a:solidFill>
                  <a:schemeClr val="tx1"/>
                </a:solidFill>
                <a:effectLst/>
                <a:cs typeface="Times New Roman" panose="02020603050405020304" pitchFamily="18" charset="0"/>
              </a:rPr>
              <a:t>, </a:t>
            </a:r>
            <a:r>
              <a:rPr kumimoji="0" lang="en-US" altLang="zh-CN" sz="2000" b="0" i="0" u="none" strike="noStrike" cap="none" normalizeH="0" baseline="0" dirty="0" err="1">
                <a:ln>
                  <a:noFill/>
                </a:ln>
                <a:solidFill>
                  <a:schemeClr val="tx1"/>
                </a:solidFill>
                <a:effectLst/>
                <a:cs typeface="Times New Roman" panose="02020603050405020304" pitchFamily="18" charset="0"/>
              </a:rPr>
              <a:t>Niklas</a:t>
            </a:r>
            <a:r>
              <a:rPr kumimoji="0" lang="en-US" altLang="zh-CN" sz="2000" b="0" i="0" u="none" strike="noStrike" cap="none" normalizeH="0" baseline="0" dirty="0">
                <a:ln>
                  <a:noFill/>
                </a:ln>
                <a:solidFill>
                  <a:schemeClr val="tx1"/>
                </a:solidFill>
                <a:effectLst/>
                <a:cs typeface="Times New Roman" panose="02020603050405020304" pitchFamily="18" charset="0"/>
              </a:rPr>
              <a:t>. FMCAD 2012.</a:t>
            </a:r>
          </a:p>
          <a:p>
            <a:pPr eaLnBrk="0" fontAlgn="base" hangingPunct="0">
              <a:spcBef>
                <a:spcPct val="0"/>
              </a:spcBef>
              <a:spcAft>
                <a:spcPct val="0"/>
              </a:spcAft>
            </a:pPr>
            <a:endParaRPr kumimoji="0" lang="en-US" altLang="zh-CN" sz="2000" b="0" i="0" u="none" strike="noStrike" cap="none" normalizeH="0" baseline="0" dirty="0">
              <a:ln>
                <a:noFill/>
              </a:ln>
              <a:solidFill>
                <a:schemeClr val="tx1"/>
              </a:solidFill>
              <a:effectLst/>
              <a:cs typeface="Times New Roman" panose="02020603050405020304" pitchFamily="18" charset="0"/>
            </a:endParaRPr>
          </a:p>
          <a:p>
            <a:pPr eaLnBrk="0" fontAlgn="base" hangingPunct="0">
              <a:spcBef>
                <a:spcPct val="0"/>
              </a:spcBef>
              <a:spcAft>
                <a:spcPct val="0"/>
              </a:spcAft>
            </a:pPr>
            <a:r>
              <a:rPr kumimoji="0" lang="en-US" altLang="zh-CN" sz="2000" b="0" i="0" u="none" strike="noStrike" cap="none" normalizeH="0" baseline="0" dirty="0">
                <a:ln>
                  <a:noFill/>
                </a:ln>
                <a:solidFill>
                  <a:srgbClr val="000000"/>
                </a:solidFill>
                <a:effectLst/>
                <a:cs typeface="Times New Roman" panose="02020603050405020304" pitchFamily="18" charset="0"/>
              </a:rPr>
              <a:t>IC3: SAT-based model checking without unrolling. Bradley, Aaron R. VMCAI 2011.</a:t>
            </a:r>
            <a:r>
              <a:rPr kumimoji="0" lang="zh-CN" altLang="zh-CN" sz="2000" b="0" i="0" u="none" strike="noStrike" cap="none" normalizeH="0" baseline="0" dirty="0">
                <a:ln>
                  <a:noFill/>
                </a:ln>
                <a:solidFill>
                  <a:schemeClr val="tx1"/>
                </a:solidFill>
                <a:effectLst/>
              </a:rPr>
              <a:t> </a:t>
            </a:r>
            <a:endParaRPr kumimoji="0" lang="en-US" altLang="zh-CN" sz="2000" b="0" i="0" u="none" strike="noStrike" cap="none" normalizeH="0" baseline="0" dirty="0">
              <a:ln>
                <a:noFill/>
              </a:ln>
              <a:solidFill>
                <a:schemeClr val="tx1"/>
              </a:solidFill>
              <a:effectLst/>
            </a:endParaRPr>
          </a:p>
          <a:p>
            <a:pPr eaLnBrk="0" fontAlgn="base" hangingPunct="0">
              <a:spcBef>
                <a:spcPct val="0"/>
              </a:spcBef>
              <a:spcAft>
                <a:spcPct val="0"/>
              </a:spcAft>
            </a:pPr>
            <a:endParaRPr kumimoji="0" lang="en-US" altLang="zh-CN" sz="2000" b="0" i="0" u="none" strike="noStrike" cap="none" normalizeH="0" baseline="0" dirty="0">
              <a:ln>
                <a:noFill/>
              </a:ln>
              <a:solidFill>
                <a:schemeClr val="tx1"/>
              </a:solidFill>
              <a:effectLst/>
            </a:endParaRPr>
          </a:p>
          <a:p>
            <a:pPr eaLnBrk="0" fontAlgn="base" hangingPunct="0">
              <a:spcBef>
                <a:spcPct val="0"/>
              </a:spcBef>
              <a:spcAft>
                <a:spcPct val="0"/>
              </a:spcAft>
            </a:pPr>
            <a:r>
              <a:rPr lang="en-US" altLang="zh-CN" sz="2000" dirty="0">
                <a:solidFill>
                  <a:srgbClr val="000000"/>
                </a:solidFill>
                <a:cs typeface="Times New Roman" panose="02020603050405020304" pitchFamily="18" charset="0"/>
              </a:rPr>
              <a:t>Model checking of Verilog RTL using IC3 with syntax-guided abstraction. </a:t>
            </a:r>
            <a:r>
              <a:rPr lang="it-IT" altLang="zh-CN" sz="2000" dirty="0">
                <a:solidFill>
                  <a:srgbClr val="000000"/>
                </a:solidFill>
                <a:cs typeface="Times New Roman" panose="02020603050405020304" pitchFamily="18" charset="0"/>
              </a:rPr>
              <a:t>Piccolboni, Luca, </a:t>
            </a:r>
            <a:r>
              <a:rPr lang="sv-SE" altLang="zh-CN" sz="2000" dirty="0">
                <a:solidFill>
                  <a:srgbClr val="000000"/>
                </a:solidFill>
                <a:cs typeface="Times New Roman" panose="02020603050405020304" pitchFamily="18" charset="0"/>
              </a:rPr>
              <a:t>Goel, A. and Sakallah, K.</a:t>
            </a:r>
            <a:r>
              <a:rPr lang="en-US" altLang="zh-CN" sz="2000" dirty="0">
                <a:solidFill>
                  <a:srgbClr val="000000"/>
                </a:solidFill>
                <a:cs typeface="Times New Roman" panose="02020603050405020304" pitchFamily="18" charset="0"/>
              </a:rPr>
              <a:t>. NFM </a:t>
            </a:r>
            <a:r>
              <a:rPr kumimoji="0" lang="en-US" altLang="zh-CN" sz="2000" b="0" i="0" u="none" strike="noStrike" cap="none" normalizeH="0" baseline="0" dirty="0">
                <a:ln>
                  <a:noFill/>
                </a:ln>
                <a:solidFill>
                  <a:srgbClr val="000000"/>
                </a:solidFill>
                <a:effectLst/>
                <a:cs typeface="Times New Roman" panose="02020603050405020304" pitchFamily="18" charset="0"/>
              </a:rPr>
              <a:t>2019.</a:t>
            </a:r>
            <a:r>
              <a:rPr kumimoji="0" lang="zh-CN" altLang="zh-CN" sz="2000" b="0" i="0" u="none" strike="noStrike" cap="none" normalizeH="0" baseline="0" dirty="0">
                <a:ln>
                  <a:noFill/>
                </a:ln>
                <a:solidFill>
                  <a:schemeClr val="tx1"/>
                </a:solidFill>
                <a:effectLst/>
              </a:rPr>
              <a:t> </a:t>
            </a:r>
            <a:endParaRPr kumimoji="0" lang="en-US" altLang="zh-CN" sz="2000" b="0" i="0" u="none" strike="noStrike" cap="none" normalizeH="0" baseline="0" dirty="0">
              <a:ln>
                <a:noFill/>
              </a:ln>
              <a:solidFill>
                <a:schemeClr val="tx1"/>
              </a:solidFill>
              <a:effectLst/>
            </a:endParaRPr>
          </a:p>
          <a:p>
            <a:pPr eaLnBrk="0" fontAlgn="base" hangingPunct="0">
              <a:spcBef>
                <a:spcPct val="0"/>
              </a:spcBef>
              <a:spcAft>
                <a:spcPct val="0"/>
              </a:spcAft>
            </a:pPr>
            <a:endParaRPr kumimoji="0" lang="en-US" altLang="zh-CN" sz="2000" b="0" i="0" u="none" strike="noStrike" cap="none" normalizeH="0" baseline="0" dirty="0">
              <a:ln>
                <a:noFill/>
              </a:ln>
              <a:solidFill>
                <a:schemeClr val="tx1"/>
              </a:solidFill>
              <a:effectLst/>
            </a:endParaRPr>
          </a:p>
          <a:p>
            <a:pPr eaLnBrk="0" fontAlgn="base" hangingPunct="0">
              <a:spcBef>
                <a:spcPct val="0"/>
              </a:spcBef>
              <a:spcAft>
                <a:spcPct val="0"/>
              </a:spcAft>
            </a:pPr>
            <a:r>
              <a:rPr lang="en-US" altLang="zh-CN" sz="2000" dirty="0">
                <a:solidFill>
                  <a:srgbClr val="000000"/>
                </a:solidFill>
                <a:cs typeface="Times New Roman" panose="02020603050405020304" pitchFamily="18" charset="0"/>
              </a:rPr>
              <a:t>KAIROS: Incremental Verification in High-Level Synthesis through Latency-Insensitive Design. </a:t>
            </a:r>
            <a:r>
              <a:rPr lang="it-IT" altLang="zh-CN" sz="2000" dirty="0">
                <a:solidFill>
                  <a:srgbClr val="000000"/>
                </a:solidFill>
                <a:cs typeface="Times New Roman" panose="02020603050405020304" pitchFamily="18" charset="0"/>
              </a:rPr>
              <a:t>Piccolboni, Luca, Giuseppe Di Guglielmo, and Luca P. Carloni</a:t>
            </a:r>
            <a:r>
              <a:rPr lang="en-US" altLang="zh-CN" sz="2000" dirty="0">
                <a:solidFill>
                  <a:srgbClr val="000000"/>
                </a:solidFill>
                <a:cs typeface="Times New Roman" panose="02020603050405020304" pitchFamily="18" charset="0"/>
              </a:rPr>
              <a:t>. FMCAD </a:t>
            </a:r>
            <a:r>
              <a:rPr kumimoji="0" lang="en-US" altLang="zh-CN" sz="2000" b="0" i="0" u="none" strike="noStrike" cap="none" normalizeH="0" baseline="0" dirty="0">
                <a:ln>
                  <a:noFill/>
                </a:ln>
                <a:solidFill>
                  <a:srgbClr val="000000"/>
                </a:solidFill>
                <a:effectLst/>
                <a:cs typeface="Times New Roman" panose="02020603050405020304" pitchFamily="18" charset="0"/>
              </a:rPr>
              <a:t>2019.</a:t>
            </a:r>
            <a:r>
              <a:rPr kumimoji="0" lang="zh-CN" altLang="zh-CN" sz="2000" b="0" i="0" u="none" strike="noStrike" cap="none" normalizeH="0" baseline="0" dirty="0">
                <a:ln>
                  <a:noFill/>
                </a:ln>
                <a:solidFill>
                  <a:schemeClr val="tx1"/>
                </a:solidFill>
                <a:effectLst/>
              </a:rPr>
              <a:t> </a:t>
            </a:r>
            <a:endParaRPr kumimoji="0" lang="zh-CN" altLang="zh-CN"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52544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p:txBody>
          <a:bodyPr/>
          <a:lstStyle/>
          <a:p>
            <a:r>
              <a:rPr lang="en-US" dirty="0"/>
              <a:t>The Reversed Approach</a:t>
            </a:r>
          </a:p>
        </p:txBody>
      </p:sp>
      <p:sp>
        <p:nvSpPr>
          <p:cNvPr id="3" name="Content Placeholder 2">
            <a:extLst>
              <a:ext uri="{FF2B5EF4-FFF2-40B4-BE49-F238E27FC236}">
                <a16:creationId xmlns:a16="http://schemas.microsoft.com/office/drawing/2014/main" id="{25564B45-E345-024F-93A5-9693A579D86F}"/>
              </a:ext>
            </a:extLst>
          </p:cNvPr>
          <p:cNvSpPr>
            <a:spLocks noGrp="1"/>
          </p:cNvSpPr>
          <p:nvPr>
            <p:ph idx="1"/>
          </p:nvPr>
        </p:nvSpPr>
        <p:spPr>
          <a:xfrm>
            <a:off x="218661" y="1573161"/>
            <a:ext cx="11718235" cy="4443818"/>
          </a:xfrm>
        </p:spPr>
        <p:txBody>
          <a:bodyPr>
            <a:normAutofit/>
          </a:bodyPr>
          <a:lstStyle/>
          <a:p>
            <a:r>
              <a:rPr lang="en-US" b="0" i="0" dirty="0">
                <a:effectLst/>
                <a:latin typeface="Arial" panose="020B0604020202020204" pitchFamily="34" charset="0"/>
              </a:rPr>
              <a:t>We adopt a reversed approach to bypass the disjunction operator.</a:t>
            </a:r>
          </a:p>
          <a:p>
            <a:pPr lvl="1"/>
            <a:r>
              <a:rPr lang="en-US" b="0" i="0" dirty="0">
                <a:effectLst/>
                <a:latin typeface="Arial" panose="020B0604020202020204" pitchFamily="34" charset="0"/>
              </a:rPr>
              <a:t>Switch the roles of </a:t>
            </a:r>
            <a:r>
              <a:rPr lang="en-US" altLang="zh-CN" i="1" dirty="0">
                <a:latin typeface="Times New Roman" panose="02020603050405020304" pitchFamily="18" charset="0"/>
                <a:cs typeface="Times New Roman" panose="02020603050405020304" pitchFamily="18" charset="0"/>
              </a:rPr>
              <a:t>I</a:t>
            </a:r>
            <a:r>
              <a:rPr lang="en-US" altLang="zh-CN" b="0" i="0" baseline="-25000" dirty="0">
                <a:solidFill>
                  <a:srgbClr val="202124"/>
                </a:solidFill>
                <a:effectLst/>
                <a:latin typeface="Times New Roman" panose="02020603050405020304" pitchFamily="18" charset="0"/>
                <a:cs typeface="Times New Roman" panose="02020603050405020304" pitchFamily="18" charset="0"/>
              </a:rPr>
              <a:t>×</a:t>
            </a:r>
            <a:r>
              <a:rPr lang="en-US" b="0" i="0" dirty="0">
                <a:effectLst/>
                <a:latin typeface="Arial" panose="020B0604020202020204" pitchFamily="34" charset="0"/>
              </a:rPr>
              <a:t> and </a:t>
            </a:r>
            <a:r>
              <a:rPr lang="en-US" altLang="zh-CN" b="0" i="1" dirty="0">
                <a:effectLst/>
                <a:latin typeface="Times New Roman" panose="02020603050405020304" pitchFamily="18" charset="0"/>
                <a:cs typeface="Times New Roman" panose="02020603050405020304" pitchFamily="18" charset="0"/>
              </a:rPr>
              <a:t>P</a:t>
            </a:r>
            <a:r>
              <a:rPr lang="en-US" altLang="zh-CN" b="0" i="0" baseline="-25000" dirty="0">
                <a:solidFill>
                  <a:srgbClr val="202124"/>
                </a:solidFill>
                <a:effectLst/>
                <a:latin typeface="Times New Roman" panose="02020603050405020304" pitchFamily="18" charset="0"/>
                <a:cs typeface="Times New Roman" panose="02020603050405020304" pitchFamily="18" charset="0"/>
              </a:rPr>
              <a:t>×</a:t>
            </a:r>
            <a:r>
              <a:rPr lang="en-US" b="0" i="0" dirty="0">
                <a:effectLst/>
                <a:latin typeface="Arial" panose="020B0604020202020204" pitchFamily="34" charset="0"/>
              </a:rPr>
              <a:t>.</a:t>
            </a:r>
          </a:p>
          <a:p>
            <a:pPr lvl="1"/>
            <a:r>
              <a:rPr lang="en-US" dirty="0">
                <a:latin typeface="Arial" panose="020B0604020202020204" pitchFamily="34" charset="0"/>
              </a:rPr>
              <a:t>Reverse the directions of </a:t>
            </a:r>
            <a:r>
              <a:rPr lang="en-US" altLang="zh-CN" b="0" i="1" dirty="0" err="1">
                <a:effectLst/>
                <a:latin typeface="Times New Roman" panose="02020603050405020304" pitchFamily="18" charset="0"/>
                <a:cs typeface="Times New Roman" panose="02020603050405020304" pitchFamily="18" charset="0"/>
              </a:rPr>
              <a:t>T</a:t>
            </a:r>
            <a:r>
              <a:rPr lang="en-US" altLang="zh-CN" b="0" i="1" baseline="-25000" dirty="0" err="1">
                <a:effectLst/>
                <a:latin typeface="Times New Roman" panose="02020603050405020304" pitchFamily="18" charset="0"/>
                <a:cs typeface="Times New Roman" panose="02020603050405020304" pitchFamily="18" charset="0"/>
              </a:rPr>
              <a:t>syn</a:t>
            </a:r>
            <a:r>
              <a:rPr lang="en-US" altLang="zh-CN" dirty="0">
                <a:latin typeface="Arial" panose="020B0604020202020204" pitchFamily="34" charset="0"/>
              </a:rPr>
              <a:t> and </a:t>
            </a:r>
            <a:r>
              <a:rPr lang="en-US" altLang="zh-CN" b="0" i="1" dirty="0" err="1">
                <a:effectLst/>
                <a:latin typeface="Times New Roman" panose="02020603050405020304" pitchFamily="18" charset="0"/>
                <a:cs typeface="Times New Roman" panose="02020603050405020304" pitchFamily="18" charset="0"/>
              </a:rPr>
              <a:t>T</a:t>
            </a:r>
            <a:r>
              <a:rPr lang="en-US" altLang="zh-CN" b="0" i="1" baseline="-25000" dirty="0" err="1">
                <a:effectLst/>
                <a:latin typeface="Times New Roman" panose="02020603050405020304" pitchFamily="18" charset="0"/>
                <a:cs typeface="Times New Roman" panose="02020603050405020304" pitchFamily="18" charset="0"/>
              </a:rPr>
              <a:t>stu</a:t>
            </a:r>
            <a:r>
              <a:rPr lang="en-US" altLang="zh-CN" b="0" i="1" baseline="-25000" dirty="0">
                <a:effectLst/>
                <a:latin typeface="Times New Roman" panose="02020603050405020304" pitchFamily="18" charset="0"/>
                <a:cs typeface="Times New Roman" panose="02020603050405020304" pitchFamily="18" charset="0"/>
              </a:rPr>
              <a:t> </a:t>
            </a:r>
            <a:r>
              <a:rPr lang="en-US" dirty="0">
                <a:latin typeface="Arial" panose="020B0604020202020204" pitchFamily="34" charset="0"/>
              </a:rPr>
              <a:t>by switching their current state variables and next state variables.</a:t>
            </a:r>
          </a:p>
          <a:p>
            <a:r>
              <a:rPr lang="en-US" altLang="zh-CN" b="0" i="1" dirty="0">
                <a:effectLst/>
                <a:latin typeface="Times New Roman" panose="02020603050405020304" pitchFamily="18" charset="0"/>
                <a:cs typeface="Times New Roman" panose="02020603050405020304" pitchFamily="18" charset="0"/>
              </a:rPr>
              <a:t>Inv</a:t>
            </a:r>
            <a:r>
              <a:rPr lang="zh-CN" altLang="en-US" sz="2000" b="0" i="0" baseline="60000" dirty="0">
                <a:solidFill>
                  <a:srgbClr val="202124"/>
                </a:solidFill>
                <a:effectLst/>
                <a:latin typeface="Roboto" panose="02000000000000000000" pitchFamily="2" charset="0"/>
              </a:rPr>
              <a:t>○</a:t>
            </a:r>
            <a:r>
              <a:rPr lang="en-US" b="0" i="0" dirty="0">
                <a:effectLst/>
                <a:latin typeface="Arial" panose="020B0604020202020204" pitchFamily="34" charset="0"/>
              </a:rPr>
              <a:t> is called the </a:t>
            </a:r>
            <a:r>
              <a:rPr lang="en-US" b="0" i="1" dirty="0">
                <a:effectLst/>
                <a:latin typeface="Arial" panose="020B0604020202020204" pitchFamily="34" charset="0"/>
              </a:rPr>
              <a:t>reversed </a:t>
            </a:r>
            <a:r>
              <a:rPr lang="en-US" b="0" dirty="0">
                <a:effectLst/>
                <a:latin typeface="Arial" panose="020B0604020202020204" pitchFamily="34" charset="0"/>
              </a:rPr>
              <a:t>inductive invariant for stuttering:</a:t>
            </a:r>
          </a:p>
          <a:p>
            <a:pPr marL="0" indent="0">
              <a:buNone/>
            </a:pPr>
            <a:endParaRPr lang="en-US" b="0" i="0" dirty="0">
              <a:effectLst/>
              <a:latin typeface="Arial" panose="020B0604020202020204" pitchFamily="34" charset="0"/>
            </a:endParaRPr>
          </a:p>
          <a:p>
            <a:r>
              <a:rPr lang="en-US" dirty="0">
                <a:latin typeface="Arial" panose="020B0604020202020204" pitchFamily="34" charset="0"/>
              </a:rPr>
              <a:t>We have proved in our paper that </a:t>
            </a:r>
            <a:r>
              <a:rPr lang="en-US" altLang="zh-CN" b="0" i="1" dirty="0">
                <a:effectLst/>
                <a:latin typeface="Times New Roman" panose="02020603050405020304" pitchFamily="18" charset="0"/>
                <a:cs typeface="Times New Roman" panose="02020603050405020304" pitchFamily="18" charset="0"/>
              </a:rPr>
              <a:t>Inv</a:t>
            </a:r>
            <a:r>
              <a:rPr lang="en-US" altLang="zh-CN" b="0" i="0" baseline="-25000" dirty="0">
                <a:solidFill>
                  <a:srgbClr val="202124"/>
                </a:solidFill>
                <a:effectLst/>
                <a:latin typeface="Times New Roman" panose="02020603050405020304" pitchFamily="18" charset="0"/>
                <a:cs typeface="Times New Roman" panose="02020603050405020304" pitchFamily="18" charset="0"/>
              </a:rPr>
              <a:t>×</a:t>
            </a:r>
            <a:r>
              <a:rPr lang="en-US" dirty="0">
                <a:latin typeface="Arial" panose="020B0604020202020204" pitchFamily="34" charset="0"/>
              </a:rPr>
              <a:t> is an </a:t>
            </a:r>
            <a:r>
              <a:rPr lang="en-US" altLang="zh-CN" b="0" i="1" dirty="0">
                <a:effectLst/>
                <a:latin typeface="Arial" panose="020B0604020202020204" pitchFamily="34" charset="0"/>
              </a:rPr>
              <a:t>inductive invariant for stuttering </a:t>
            </a:r>
            <a:r>
              <a:rPr lang="en-US" altLang="zh-CN" b="0" dirty="0">
                <a:effectLst/>
                <a:latin typeface="Arial" panose="020B0604020202020204" pitchFamily="34" charset="0"/>
              </a:rPr>
              <a:t>if and o</a:t>
            </a:r>
            <a:r>
              <a:rPr lang="en-US" altLang="zh-CN" dirty="0">
                <a:latin typeface="Arial" panose="020B0604020202020204" pitchFamily="34" charset="0"/>
              </a:rPr>
              <a:t>nly if</a:t>
            </a:r>
            <a:r>
              <a:rPr lang="en-US" dirty="0">
                <a:latin typeface="Arial" panose="020B0604020202020204" pitchFamily="34" charset="0"/>
              </a:rPr>
              <a:t> </a:t>
            </a:r>
            <a:r>
              <a:rPr lang="en-US" altLang="zh-CN" b="0" i="1" dirty="0">
                <a:effectLst/>
                <a:latin typeface="Times New Roman" panose="02020603050405020304" pitchFamily="18" charset="0"/>
                <a:cs typeface="Times New Roman" panose="02020603050405020304" pitchFamily="18" charset="0"/>
              </a:rPr>
              <a:t>Inv</a:t>
            </a:r>
            <a:r>
              <a:rPr lang="zh-CN" altLang="en-US" sz="2000" b="0" i="0" baseline="60000" dirty="0">
                <a:solidFill>
                  <a:srgbClr val="202124"/>
                </a:solidFill>
                <a:effectLst/>
                <a:latin typeface="Roboto" panose="02000000000000000000" pitchFamily="2" charset="0"/>
              </a:rPr>
              <a:t>○</a:t>
            </a:r>
            <a:r>
              <a:rPr lang="en-US" altLang="zh-CN" b="0" i="1" dirty="0">
                <a:effectLst/>
                <a:latin typeface="Times New Roman" panose="02020603050405020304" pitchFamily="18" charset="0"/>
                <a:cs typeface="Times New Roman" panose="02020603050405020304" pitchFamily="18" charset="0"/>
              </a:rPr>
              <a:t>= </a:t>
            </a:r>
            <a:r>
              <a:rPr lang="en-US" altLang="zh-CN" b="0" i="0" dirty="0">
                <a:solidFill>
                  <a:srgbClr val="040C28"/>
                </a:solidFill>
                <a:effectLst/>
                <a:latin typeface="Times New Roman" panose="02020603050405020304" pitchFamily="18" charset="0"/>
                <a:cs typeface="Times New Roman" panose="02020603050405020304" pitchFamily="18" charset="0"/>
              </a:rPr>
              <a:t>¬</a:t>
            </a:r>
            <a:r>
              <a:rPr lang="en-US" altLang="zh-CN" b="0" i="1" dirty="0">
                <a:effectLst/>
                <a:latin typeface="Times New Roman" panose="02020603050405020304" pitchFamily="18" charset="0"/>
                <a:cs typeface="Times New Roman" panose="02020603050405020304" pitchFamily="18" charset="0"/>
              </a:rPr>
              <a:t>Inv</a:t>
            </a:r>
            <a:r>
              <a:rPr lang="en-US" altLang="zh-CN" b="0" i="0" baseline="-25000" dirty="0">
                <a:solidFill>
                  <a:srgbClr val="202124"/>
                </a:solidFill>
                <a:effectLst/>
                <a:latin typeface="Times New Roman" panose="02020603050405020304" pitchFamily="18" charset="0"/>
                <a:cs typeface="Times New Roman" panose="02020603050405020304" pitchFamily="18" charset="0"/>
              </a:rPr>
              <a:t>×</a:t>
            </a:r>
            <a:r>
              <a:rPr lang="en-US" dirty="0">
                <a:latin typeface="Arial" panose="020B0604020202020204" pitchFamily="34" charset="0"/>
              </a:rPr>
              <a:t> is a </a:t>
            </a:r>
            <a:r>
              <a:rPr lang="en-US" altLang="zh-CN" b="0" i="1" dirty="0">
                <a:effectLst/>
                <a:latin typeface="Arial" panose="020B0604020202020204" pitchFamily="34" charset="0"/>
              </a:rPr>
              <a:t>reversed inductive invariant for stuttering</a:t>
            </a:r>
            <a:r>
              <a:rPr lang="en-US" dirty="0">
                <a:latin typeface="Arial" panose="020B0604020202020204" pitchFamily="34" charset="0"/>
              </a:rPr>
              <a:t>.</a:t>
            </a:r>
          </a:p>
          <a:p>
            <a:r>
              <a:rPr lang="en-US" dirty="0">
                <a:latin typeface="Arial" panose="020B0604020202020204" pitchFamily="34" charset="0"/>
              </a:rPr>
              <a:t>Our problem is hence reduced to incrementally finding an </a:t>
            </a:r>
            <a:r>
              <a:rPr lang="en-US" altLang="zh-CN" b="0" i="1" dirty="0">
                <a:effectLst/>
                <a:latin typeface="Times New Roman" panose="02020603050405020304" pitchFamily="18" charset="0"/>
                <a:cs typeface="Times New Roman" panose="02020603050405020304" pitchFamily="18" charset="0"/>
              </a:rPr>
              <a:t>Inv</a:t>
            </a:r>
            <a:r>
              <a:rPr lang="zh-CN" altLang="en-US" sz="2000" b="0" i="0" baseline="60000" dirty="0">
                <a:solidFill>
                  <a:srgbClr val="202124"/>
                </a:solidFill>
                <a:effectLst/>
                <a:latin typeface="Roboto" panose="02000000000000000000" pitchFamily="2" charset="0"/>
              </a:rPr>
              <a:t>○</a:t>
            </a:r>
            <a:r>
              <a:rPr lang="en-US" dirty="0">
                <a:latin typeface="Arial" panose="020B0604020202020204" pitchFamily="34" charset="0"/>
              </a:rPr>
              <a:t> like IC3.</a:t>
            </a:r>
            <a:endParaRPr lang="en-US" b="0" i="0" dirty="0">
              <a:effectLst/>
              <a:latin typeface="Google Sans"/>
            </a:endParaRPr>
          </a:p>
          <a:p>
            <a:endParaRPr lang="en-US" dirty="0">
              <a:latin typeface="Google Sans"/>
            </a:endParaRPr>
          </a:p>
          <a:p>
            <a:pPr lvl="1"/>
            <a:endParaRPr lang="en-US" b="0" i="0" dirty="0">
              <a:effectLst/>
              <a:latin typeface="Google Sans"/>
            </a:endParaRPr>
          </a:p>
          <a:p>
            <a:pPr lvl="1"/>
            <a:endParaRPr lang="en-US" dirty="0"/>
          </a:p>
          <a:p>
            <a:endParaRPr lang="en-US" dirty="0"/>
          </a:p>
        </p:txBody>
      </p:sp>
      <p:pic>
        <p:nvPicPr>
          <p:cNvPr id="5" name="图片 4">
            <a:extLst>
              <a:ext uri="{FF2B5EF4-FFF2-40B4-BE49-F238E27FC236}">
                <a16:creationId xmlns:a16="http://schemas.microsoft.com/office/drawing/2014/main" id="{0B6A15D2-A1A5-D919-37A2-F157B030A3A6}"/>
              </a:ext>
            </a:extLst>
          </p:cNvPr>
          <p:cNvPicPr>
            <a:picLocks noChangeAspect="1"/>
          </p:cNvPicPr>
          <p:nvPr/>
        </p:nvPicPr>
        <p:blipFill>
          <a:blip r:embed="rId3"/>
          <a:stretch>
            <a:fillRect/>
          </a:stretch>
        </p:blipFill>
        <p:spPr>
          <a:xfrm>
            <a:off x="880937" y="3673482"/>
            <a:ext cx="10393680" cy="410817"/>
          </a:xfrm>
          <a:prstGeom prst="rect">
            <a:avLst/>
          </a:prstGeom>
        </p:spPr>
      </p:pic>
    </p:spTree>
    <p:extLst>
      <p:ext uri="{BB962C8B-B14F-4D97-AF65-F5344CB8AC3E}">
        <p14:creationId xmlns:p14="http://schemas.microsoft.com/office/powerpoint/2010/main" val="752105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EEB03-8380-DA47-BBA6-C12D32F83634}"/>
              </a:ext>
            </a:extLst>
          </p:cNvPr>
          <p:cNvSpPr>
            <a:spLocks noGrp="1"/>
          </p:cNvSpPr>
          <p:nvPr>
            <p:ph type="ctrTitle"/>
          </p:nvPr>
        </p:nvSpPr>
        <p:spPr>
          <a:xfrm>
            <a:off x="643466" y="2754489"/>
            <a:ext cx="8229792" cy="903111"/>
          </a:xfrm>
        </p:spPr>
        <p:txBody>
          <a:bodyPr>
            <a:noAutofit/>
          </a:bodyPr>
          <a:lstStyle/>
          <a:p>
            <a:r>
              <a:rPr lang="en-US" sz="2800" b="0" i="0" dirty="0">
                <a:effectLst/>
                <a:latin typeface="Arial" panose="020B0604020202020204" pitchFamily="34" charset="0"/>
              </a:rPr>
              <a:t>SE3: Sequential Equivalence Checking</a:t>
            </a:r>
            <a:br>
              <a:rPr lang="en-US" sz="2800" dirty="0"/>
            </a:br>
            <a:r>
              <a:rPr lang="en-US" sz="2800" b="0" i="0" dirty="0">
                <a:effectLst/>
                <a:latin typeface="Arial" panose="020B0604020202020204" pitchFamily="34" charset="0"/>
              </a:rPr>
              <a:t>for Non-Cycle-Accurate Design Transformations</a:t>
            </a:r>
            <a:endParaRPr lang="en-US" sz="2800" dirty="0"/>
          </a:p>
        </p:txBody>
      </p:sp>
      <p:sp>
        <p:nvSpPr>
          <p:cNvPr id="3" name="Subtitle 2">
            <a:extLst>
              <a:ext uri="{FF2B5EF4-FFF2-40B4-BE49-F238E27FC236}">
                <a16:creationId xmlns:a16="http://schemas.microsoft.com/office/drawing/2014/main" id="{171A3850-C971-D441-8B6B-1B4905A46C86}"/>
              </a:ext>
            </a:extLst>
          </p:cNvPr>
          <p:cNvSpPr>
            <a:spLocks noGrp="1"/>
          </p:cNvSpPr>
          <p:nvPr>
            <p:ph type="subTitle" idx="1"/>
          </p:nvPr>
        </p:nvSpPr>
        <p:spPr>
          <a:xfrm>
            <a:off x="643466" y="3898067"/>
            <a:ext cx="8229793" cy="435394"/>
          </a:xfrm>
        </p:spPr>
        <p:txBody>
          <a:bodyPr/>
          <a:lstStyle/>
          <a:p>
            <a:r>
              <a:rPr lang="en-US" dirty="0"/>
              <a:t>Northwestern University, USA</a:t>
            </a:r>
          </a:p>
        </p:txBody>
      </p:sp>
      <p:sp>
        <p:nvSpPr>
          <p:cNvPr id="4" name="Subtitle 2">
            <a:extLst>
              <a:ext uri="{FF2B5EF4-FFF2-40B4-BE49-F238E27FC236}">
                <a16:creationId xmlns:a16="http://schemas.microsoft.com/office/drawing/2014/main" id="{CF9F82AB-A543-A59E-EEF6-F57FFD0F7AED}"/>
              </a:ext>
            </a:extLst>
          </p:cNvPr>
          <p:cNvSpPr txBox="1">
            <a:spLocks/>
          </p:cNvSpPr>
          <p:nvPr/>
        </p:nvSpPr>
        <p:spPr>
          <a:xfrm>
            <a:off x="643465" y="4507668"/>
            <a:ext cx="8229793" cy="4353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A5DDEE"/>
              </a:buClr>
              <a:buFont typeface="Courier New" panose="02070309020205020404" pitchFamily="49"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rgbClr val="F47839"/>
              </a:buClr>
              <a:buFont typeface="Courier New" panose="02070309020205020404" pitchFamily="49"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C2D833"/>
              </a:buClr>
              <a:buFont typeface="Courier New" panose="02070309020205020404" pitchFamily="49"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3F97D3"/>
              </a:buClr>
              <a:buFont typeface="Courier New" panose="02070309020205020404" pitchFamily="49"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A5DDEE"/>
              </a:buClr>
              <a:buFont typeface="Courier New" panose="02070309020205020404" pitchFamily="49"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You Li*, </a:t>
            </a:r>
            <a:r>
              <a:rPr lang="en-US" dirty="0" err="1"/>
              <a:t>Guannan</a:t>
            </a:r>
            <a:r>
              <a:rPr lang="en-US" dirty="0"/>
              <a:t> Zhao*, </a:t>
            </a:r>
            <a:r>
              <a:rPr lang="en-US" dirty="0" err="1"/>
              <a:t>Yunqi</a:t>
            </a:r>
            <a:r>
              <a:rPr lang="en-US" dirty="0"/>
              <a:t> He and Hai Zhou</a:t>
            </a:r>
          </a:p>
        </p:txBody>
      </p:sp>
      <p:sp>
        <p:nvSpPr>
          <p:cNvPr id="5" name="Subtitle 2">
            <a:extLst>
              <a:ext uri="{FF2B5EF4-FFF2-40B4-BE49-F238E27FC236}">
                <a16:creationId xmlns:a16="http://schemas.microsoft.com/office/drawing/2014/main" id="{8B0829AB-85E7-8AFB-B298-52DBED1EEEC5}"/>
              </a:ext>
            </a:extLst>
          </p:cNvPr>
          <p:cNvSpPr txBox="1">
            <a:spLocks/>
          </p:cNvSpPr>
          <p:nvPr/>
        </p:nvSpPr>
        <p:spPr>
          <a:xfrm>
            <a:off x="0" y="6422607"/>
            <a:ext cx="2256183" cy="43539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A5DDEE"/>
              </a:buClr>
              <a:buFont typeface="Courier New" panose="02070309020205020404" pitchFamily="49"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rgbClr val="F47839"/>
              </a:buClr>
              <a:buFont typeface="Courier New" panose="02070309020205020404" pitchFamily="49"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C2D833"/>
              </a:buClr>
              <a:buFont typeface="Courier New" panose="02070309020205020404" pitchFamily="49"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3F97D3"/>
              </a:buClr>
              <a:buFont typeface="Courier New" panose="02070309020205020404" pitchFamily="49"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A5DDEE"/>
              </a:buClr>
              <a:buFont typeface="Courier New" panose="02070309020205020404" pitchFamily="49"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*Equal Contribution</a:t>
            </a:r>
          </a:p>
        </p:txBody>
      </p:sp>
      <p:pic>
        <p:nvPicPr>
          <p:cNvPr id="6" name="Google Shape;157;p26">
            <a:extLst>
              <a:ext uri="{FF2B5EF4-FFF2-40B4-BE49-F238E27FC236}">
                <a16:creationId xmlns:a16="http://schemas.microsoft.com/office/drawing/2014/main" id="{B9436EA6-EB09-08B9-B076-31F3BB5F4F9A}"/>
              </a:ext>
            </a:extLst>
          </p:cNvPr>
          <p:cNvPicPr preferRelativeResize="0">
            <a:picLocks noChangeAspect="1"/>
          </p:cNvPicPr>
          <p:nvPr/>
        </p:nvPicPr>
        <p:blipFill>
          <a:blip r:embed="rId4">
            <a:alphaModFix/>
          </a:blip>
          <a:stretch>
            <a:fillRect/>
          </a:stretch>
        </p:blipFill>
        <p:spPr>
          <a:xfrm>
            <a:off x="4149371" y="5184833"/>
            <a:ext cx="1217979" cy="1216593"/>
          </a:xfrm>
          <a:prstGeom prst="rect">
            <a:avLst/>
          </a:prstGeom>
          <a:noFill/>
          <a:ln>
            <a:noFill/>
          </a:ln>
        </p:spPr>
      </p:pic>
    </p:spTree>
    <p:extLst>
      <p:ext uri="{BB962C8B-B14F-4D97-AF65-F5344CB8AC3E}">
        <p14:creationId xmlns:p14="http://schemas.microsoft.com/office/powerpoint/2010/main" val="2108343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p:txBody>
          <a:bodyPr/>
          <a:lstStyle/>
          <a:p>
            <a:r>
              <a:rPr lang="en-US" dirty="0"/>
              <a:t>Motivating Example: Euclid’s Algorithm</a:t>
            </a:r>
          </a:p>
        </p:txBody>
      </p:sp>
      <p:sp>
        <p:nvSpPr>
          <p:cNvPr id="3" name="Content Placeholder 2">
            <a:extLst>
              <a:ext uri="{FF2B5EF4-FFF2-40B4-BE49-F238E27FC236}">
                <a16:creationId xmlns:a16="http://schemas.microsoft.com/office/drawing/2014/main" id="{25564B45-E345-024F-93A5-9693A579D86F}"/>
              </a:ext>
            </a:extLst>
          </p:cNvPr>
          <p:cNvSpPr>
            <a:spLocks noGrp="1"/>
          </p:cNvSpPr>
          <p:nvPr>
            <p:ph idx="1"/>
          </p:nvPr>
        </p:nvSpPr>
        <p:spPr/>
        <p:txBody>
          <a:bodyPr/>
          <a:lstStyle/>
          <a:p>
            <a:pPr lvl="1"/>
            <a:endParaRPr lang="en-US" dirty="0"/>
          </a:p>
          <a:p>
            <a:pPr lvl="1"/>
            <a:endParaRPr lang="en-US" dirty="0"/>
          </a:p>
          <a:p>
            <a:pPr lvl="1"/>
            <a:endParaRPr lang="en-US" dirty="0"/>
          </a:p>
          <a:p>
            <a:pPr lvl="1"/>
            <a:endParaRPr lang="en-US" dirty="0"/>
          </a:p>
          <a:p>
            <a:pPr lvl="1"/>
            <a:r>
              <a:rPr lang="en-US" dirty="0"/>
              <a:t>The Euclid’s Algorithm computes the </a:t>
            </a:r>
            <a:r>
              <a:rPr lang="en-US" i="1" dirty="0"/>
              <a:t>Greatest Common Divisor </a:t>
            </a:r>
            <a:r>
              <a:rPr lang="en-US" dirty="0"/>
              <a:t>of two integers.</a:t>
            </a:r>
          </a:p>
          <a:p>
            <a:pPr lvl="2"/>
            <a:r>
              <a:rPr lang="en-US" b="0" i="1" dirty="0" err="1">
                <a:effectLst/>
                <a:latin typeface="Times New Roman" panose="02020603050405020304" pitchFamily="18" charset="0"/>
                <a:cs typeface="Times New Roman" panose="02020603050405020304" pitchFamily="18" charset="0"/>
              </a:rPr>
              <a:t>gcd</a:t>
            </a:r>
            <a:r>
              <a:rPr lang="en-US" b="0" i="1" baseline="-25000" dirty="0" err="1">
                <a:effectLst/>
                <a:latin typeface="Times New Roman" panose="02020603050405020304" pitchFamily="18" charset="0"/>
                <a:cs typeface="Times New Roman" panose="02020603050405020304" pitchFamily="18" charset="0"/>
              </a:rPr>
              <a:t>A</a:t>
            </a:r>
            <a:r>
              <a:rPr lang="en-US" b="0" i="0" dirty="0">
                <a:effectLst/>
                <a:latin typeface="Arial" panose="020B0604020202020204" pitchFamily="34" charset="0"/>
              </a:rPr>
              <a:t> initiates 2 subtraction operations in each clock cycle.</a:t>
            </a:r>
          </a:p>
          <a:p>
            <a:pPr lvl="2"/>
            <a:r>
              <a:rPr lang="en-US" b="0" i="1" dirty="0" err="1">
                <a:effectLst/>
                <a:latin typeface="Times New Roman" panose="02020603050405020304" pitchFamily="18" charset="0"/>
                <a:cs typeface="Times New Roman" panose="02020603050405020304" pitchFamily="18" charset="0"/>
              </a:rPr>
              <a:t>gcd</a:t>
            </a:r>
            <a:r>
              <a:rPr lang="en-US" b="0" i="1" baseline="-25000" dirty="0" err="1">
                <a:effectLst/>
                <a:latin typeface="Times New Roman" panose="02020603050405020304" pitchFamily="18" charset="0"/>
                <a:cs typeface="Times New Roman" panose="02020603050405020304" pitchFamily="18" charset="0"/>
              </a:rPr>
              <a:t>B</a:t>
            </a:r>
            <a:r>
              <a:rPr lang="en-US" b="0" i="0" dirty="0">
                <a:effectLst/>
                <a:latin typeface="Arial" panose="020B0604020202020204" pitchFamily="34" charset="0"/>
              </a:rPr>
              <a:t> initiates 1 subtraction operation in each clock cycle.</a:t>
            </a:r>
            <a:endParaRPr lang="en-US" b="0" i="0" dirty="0">
              <a:effectLst/>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C65AD67-9B92-ACB2-D367-DE1DC0B8C7D2}"/>
              </a:ext>
            </a:extLst>
          </p:cNvPr>
          <p:cNvPicPr>
            <a:picLocks noChangeAspect="1"/>
          </p:cNvPicPr>
          <p:nvPr/>
        </p:nvPicPr>
        <p:blipFill>
          <a:blip r:embed="rId4"/>
          <a:stretch>
            <a:fillRect/>
          </a:stretch>
        </p:blipFill>
        <p:spPr>
          <a:xfrm>
            <a:off x="2927901" y="1531935"/>
            <a:ext cx="6336197" cy="1729791"/>
          </a:xfrm>
          <a:prstGeom prst="rect">
            <a:avLst/>
          </a:prstGeom>
        </p:spPr>
      </p:pic>
      <p:sp>
        <p:nvSpPr>
          <p:cNvPr id="5" name="Rounded Rectangle 4">
            <a:extLst>
              <a:ext uri="{FF2B5EF4-FFF2-40B4-BE49-F238E27FC236}">
                <a16:creationId xmlns:a16="http://schemas.microsoft.com/office/drawing/2014/main" id="{11F173C9-BF21-5C9B-3842-58CA50405448}"/>
              </a:ext>
            </a:extLst>
          </p:cNvPr>
          <p:cNvSpPr/>
          <p:nvPr/>
        </p:nvSpPr>
        <p:spPr>
          <a:xfrm>
            <a:off x="2220676" y="4868863"/>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10⟩</a:t>
            </a:r>
            <a:endParaRPr lang="en-US" sz="2200" dirty="0">
              <a:solidFill>
                <a:schemeClr val="tx1"/>
              </a:solidFill>
            </a:endParaRPr>
          </a:p>
        </p:txBody>
      </p:sp>
      <p:sp>
        <p:nvSpPr>
          <p:cNvPr id="6" name="Rounded Rectangle 5">
            <a:extLst>
              <a:ext uri="{FF2B5EF4-FFF2-40B4-BE49-F238E27FC236}">
                <a16:creationId xmlns:a16="http://schemas.microsoft.com/office/drawing/2014/main" id="{9622E6C7-724A-172B-BF00-881DBF0A5AF0}"/>
              </a:ext>
            </a:extLst>
          </p:cNvPr>
          <p:cNvSpPr/>
          <p:nvPr/>
        </p:nvSpPr>
        <p:spPr>
          <a:xfrm>
            <a:off x="3570509" y="4868863"/>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4⟩</a:t>
            </a:r>
            <a:endParaRPr lang="en-US" sz="2200" dirty="0">
              <a:solidFill>
                <a:schemeClr val="tx1"/>
              </a:solidFill>
            </a:endParaRPr>
          </a:p>
        </p:txBody>
      </p:sp>
      <p:sp>
        <p:nvSpPr>
          <p:cNvPr id="7" name="Rounded Rectangle 6">
            <a:extLst>
              <a:ext uri="{FF2B5EF4-FFF2-40B4-BE49-F238E27FC236}">
                <a16:creationId xmlns:a16="http://schemas.microsoft.com/office/drawing/2014/main" id="{6FC0387D-26CC-3509-C28B-AC8C4E2CBE78}"/>
              </a:ext>
            </a:extLst>
          </p:cNvPr>
          <p:cNvSpPr/>
          <p:nvPr/>
        </p:nvSpPr>
        <p:spPr>
          <a:xfrm>
            <a:off x="4920341" y="4868863"/>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4⟩</a:t>
            </a:r>
            <a:endParaRPr lang="en-US" sz="2200" dirty="0">
              <a:solidFill>
                <a:schemeClr val="tx1"/>
              </a:solidFill>
            </a:endParaRPr>
          </a:p>
        </p:txBody>
      </p:sp>
      <p:sp>
        <p:nvSpPr>
          <p:cNvPr id="8" name="Rounded Rectangle 7">
            <a:extLst>
              <a:ext uri="{FF2B5EF4-FFF2-40B4-BE49-F238E27FC236}">
                <a16:creationId xmlns:a16="http://schemas.microsoft.com/office/drawing/2014/main" id="{CEB02567-7F05-B5E8-B5E1-649F6E83B948}"/>
              </a:ext>
            </a:extLst>
          </p:cNvPr>
          <p:cNvSpPr/>
          <p:nvPr/>
        </p:nvSpPr>
        <p:spPr>
          <a:xfrm>
            <a:off x="6270173" y="4868863"/>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2⟩</a:t>
            </a:r>
            <a:endParaRPr lang="en-US" sz="2200" dirty="0">
              <a:solidFill>
                <a:schemeClr val="tx1"/>
              </a:solidFill>
            </a:endParaRPr>
          </a:p>
        </p:txBody>
      </p:sp>
      <p:sp>
        <p:nvSpPr>
          <p:cNvPr id="9" name="Rounded Rectangle 8">
            <a:extLst>
              <a:ext uri="{FF2B5EF4-FFF2-40B4-BE49-F238E27FC236}">
                <a16:creationId xmlns:a16="http://schemas.microsoft.com/office/drawing/2014/main" id="{431789D2-407A-CAED-1FB9-4E2928D457D3}"/>
              </a:ext>
            </a:extLst>
          </p:cNvPr>
          <p:cNvSpPr/>
          <p:nvPr/>
        </p:nvSpPr>
        <p:spPr>
          <a:xfrm>
            <a:off x="2220676" y="547013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10⟩</a:t>
            </a:r>
            <a:endParaRPr lang="en-US" sz="2200" dirty="0">
              <a:solidFill>
                <a:schemeClr val="tx1"/>
              </a:solidFill>
            </a:endParaRPr>
          </a:p>
        </p:txBody>
      </p:sp>
      <p:sp>
        <p:nvSpPr>
          <p:cNvPr id="10" name="Rounded Rectangle 9">
            <a:extLst>
              <a:ext uri="{FF2B5EF4-FFF2-40B4-BE49-F238E27FC236}">
                <a16:creationId xmlns:a16="http://schemas.microsoft.com/office/drawing/2014/main" id="{7EBFFDAA-5FD5-C773-78A5-36A951576326}"/>
              </a:ext>
            </a:extLst>
          </p:cNvPr>
          <p:cNvSpPr/>
          <p:nvPr/>
        </p:nvSpPr>
        <p:spPr>
          <a:xfrm>
            <a:off x="3570509" y="547013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⟨10, 6⟩</a:t>
            </a:r>
            <a:endParaRPr lang="en-US" sz="2200" dirty="0">
              <a:solidFill>
                <a:schemeClr val="tx1"/>
              </a:solidFill>
            </a:endParaRPr>
          </a:p>
        </p:txBody>
      </p:sp>
      <p:sp>
        <p:nvSpPr>
          <p:cNvPr id="11" name="Rounded Rectangle 10">
            <a:extLst>
              <a:ext uri="{FF2B5EF4-FFF2-40B4-BE49-F238E27FC236}">
                <a16:creationId xmlns:a16="http://schemas.microsoft.com/office/drawing/2014/main" id="{4C530B2B-527A-53A4-DC0A-C8D0737648BC}"/>
              </a:ext>
            </a:extLst>
          </p:cNvPr>
          <p:cNvSpPr/>
          <p:nvPr/>
        </p:nvSpPr>
        <p:spPr>
          <a:xfrm>
            <a:off x="4920341" y="547013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⟨4, 6⟩</a:t>
            </a:r>
            <a:endParaRPr lang="en-US" sz="2200" dirty="0">
              <a:solidFill>
                <a:schemeClr val="tx1"/>
              </a:solidFill>
            </a:endParaRPr>
          </a:p>
        </p:txBody>
      </p:sp>
      <p:sp>
        <p:nvSpPr>
          <p:cNvPr id="12" name="Rounded Rectangle 11">
            <a:extLst>
              <a:ext uri="{FF2B5EF4-FFF2-40B4-BE49-F238E27FC236}">
                <a16:creationId xmlns:a16="http://schemas.microsoft.com/office/drawing/2014/main" id="{A8BD749A-4C9D-A171-762C-635BC5174971}"/>
              </a:ext>
            </a:extLst>
          </p:cNvPr>
          <p:cNvSpPr/>
          <p:nvPr/>
        </p:nvSpPr>
        <p:spPr>
          <a:xfrm>
            <a:off x="6270173" y="547013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4⟩</a:t>
            </a:r>
            <a:endParaRPr lang="en-US" sz="2200" dirty="0">
              <a:solidFill>
                <a:schemeClr val="tx1"/>
              </a:solidFill>
            </a:endParaRPr>
          </a:p>
        </p:txBody>
      </p:sp>
      <p:sp>
        <p:nvSpPr>
          <p:cNvPr id="13" name="Rounded Rectangle 12">
            <a:extLst>
              <a:ext uri="{FF2B5EF4-FFF2-40B4-BE49-F238E27FC236}">
                <a16:creationId xmlns:a16="http://schemas.microsoft.com/office/drawing/2014/main" id="{A58A9F87-EC8F-4BD0-EF88-B8E652F83AB3}"/>
              </a:ext>
            </a:extLst>
          </p:cNvPr>
          <p:cNvSpPr/>
          <p:nvPr/>
        </p:nvSpPr>
        <p:spPr>
          <a:xfrm>
            <a:off x="7620005" y="547013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4⟩</a:t>
            </a:r>
            <a:endParaRPr lang="en-US" sz="2200" dirty="0">
              <a:solidFill>
                <a:schemeClr val="tx1"/>
              </a:solidFill>
            </a:endParaRPr>
          </a:p>
        </p:txBody>
      </p:sp>
      <p:sp>
        <p:nvSpPr>
          <p:cNvPr id="14" name="Rounded Rectangle 13">
            <a:extLst>
              <a:ext uri="{FF2B5EF4-FFF2-40B4-BE49-F238E27FC236}">
                <a16:creationId xmlns:a16="http://schemas.microsoft.com/office/drawing/2014/main" id="{40A2282E-6823-561B-D904-34726FA79BCE}"/>
              </a:ext>
            </a:extLst>
          </p:cNvPr>
          <p:cNvSpPr/>
          <p:nvPr/>
        </p:nvSpPr>
        <p:spPr>
          <a:xfrm>
            <a:off x="8969837" y="547013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⟨4, 2⟩</a:t>
            </a:r>
            <a:endParaRPr lang="en-US" sz="2200" dirty="0">
              <a:solidFill>
                <a:schemeClr val="tx1"/>
              </a:solidFill>
            </a:endParaRPr>
          </a:p>
        </p:txBody>
      </p:sp>
      <p:sp>
        <p:nvSpPr>
          <p:cNvPr id="15" name="Rounded Rectangle 14">
            <a:extLst>
              <a:ext uri="{FF2B5EF4-FFF2-40B4-BE49-F238E27FC236}">
                <a16:creationId xmlns:a16="http://schemas.microsoft.com/office/drawing/2014/main" id="{868A3DF3-EF55-1487-C720-D9CCAE776634}"/>
              </a:ext>
            </a:extLst>
          </p:cNvPr>
          <p:cNvSpPr/>
          <p:nvPr/>
        </p:nvSpPr>
        <p:spPr>
          <a:xfrm>
            <a:off x="10319669" y="547013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2⟩</a:t>
            </a:r>
            <a:endParaRPr lang="en-US" sz="2200" dirty="0">
              <a:solidFill>
                <a:schemeClr val="tx1"/>
              </a:solidFill>
            </a:endParaRPr>
          </a:p>
        </p:txBody>
      </p:sp>
      <p:sp>
        <p:nvSpPr>
          <p:cNvPr id="17" name="Rounded Rectangle 16">
            <a:extLst>
              <a:ext uri="{FF2B5EF4-FFF2-40B4-BE49-F238E27FC236}">
                <a16:creationId xmlns:a16="http://schemas.microsoft.com/office/drawing/2014/main" id="{BCE51540-9E6B-7C79-A16C-03145357FECA}"/>
              </a:ext>
            </a:extLst>
          </p:cNvPr>
          <p:cNvSpPr/>
          <p:nvPr/>
        </p:nvSpPr>
        <p:spPr>
          <a:xfrm>
            <a:off x="849074" y="5442920"/>
            <a:ext cx="1023257" cy="40277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0" i="1" dirty="0" err="1">
                <a:effectLst/>
                <a:latin typeface="Times New Roman" panose="02020603050405020304" pitchFamily="18" charset="0"/>
                <a:cs typeface="Times New Roman" panose="02020603050405020304" pitchFamily="18" charset="0"/>
              </a:rPr>
              <a:t>gcd</a:t>
            </a:r>
            <a:r>
              <a:rPr lang="en-US" sz="2200" b="0" i="1" baseline="-25000" dirty="0" err="1">
                <a:effectLst/>
                <a:latin typeface="Times New Roman" panose="02020603050405020304" pitchFamily="18" charset="0"/>
                <a:cs typeface="Times New Roman" panose="02020603050405020304" pitchFamily="18" charset="0"/>
              </a:rPr>
              <a:t>B</a:t>
            </a:r>
            <a:r>
              <a:rPr lang="en-US" sz="2200" b="0" i="1" dirty="0">
                <a:effectLst/>
                <a:latin typeface="Times New Roman" panose="02020603050405020304" pitchFamily="18" charset="0"/>
                <a:cs typeface="Times New Roman" panose="02020603050405020304" pitchFamily="18" charset="0"/>
              </a:rPr>
              <a:t>:</a:t>
            </a:r>
            <a:endParaRPr lang="en-US" sz="2200" dirty="0">
              <a:solidFill>
                <a:schemeClr val="tx1"/>
              </a:solidFill>
            </a:endParaRPr>
          </a:p>
        </p:txBody>
      </p:sp>
      <p:sp>
        <p:nvSpPr>
          <p:cNvPr id="18" name="Rounded Rectangle 17">
            <a:extLst>
              <a:ext uri="{FF2B5EF4-FFF2-40B4-BE49-F238E27FC236}">
                <a16:creationId xmlns:a16="http://schemas.microsoft.com/office/drawing/2014/main" id="{0296A07B-E0A1-710F-0613-99171AE87683}"/>
              </a:ext>
            </a:extLst>
          </p:cNvPr>
          <p:cNvSpPr/>
          <p:nvPr/>
        </p:nvSpPr>
        <p:spPr>
          <a:xfrm>
            <a:off x="849073" y="4868863"/>
            <a:ext cx="1023257" cy="40277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0" i="1" dirty="0" err="1">
                <a:effectLst/>
                <a:latin typeface="Times New Roman" panose="02020603050405020304" pitchFamily="18" charset="0"/>
                <a:cs typeface="Times New Roman" panose="02020603050405020304" pitchFamily="18" charset="0"/>
              </a:rPr>
              <a:t>gcd</a:t>
            </a:r>
            <a:r>
              <a:rPr lang="en-US" sz="2200" b="0" i="1" baseline="-25000" dirty="0" err="1">
                <a:effectLst/>
                <a:latin typeface="Times New Roman" panose="02020603050405020304" pitchFamily="18" charset="0"/>
                <a:cs typeface="Times New Roman" panose="02020603050405020304" pitchFamily="18" charset="0"/>
              </a:rPr>
              <a:t>A</a:t>
            </a:r>
            <a:r>
              <a:rPr lang="en-US" sz="2200" b="0" i="1" dirty="0">
                <a:effectLst/>
                <a:latin typeface="Times New Roman" panose="02020603050405020304" pitchFamily="18" charset="0"/>
                <a:cs typeface="Times New Roman" panose="02020603050405020304" pitchFamily="18" charset="0"/>
              </a:rPr>
              <a:t>:</a:t>
            </a:r>
            <a:endParaRPr lang="en-US" sz="2200" dirty="0">
              <a:solidFill>
                <a:schemeClr val="tx1"/>
              </a:solidFill>
            </a:endParaRPr>
          </a:p>
        </p:txBody>
      </p:sp>
    </p:spTree>
    <p:custDataLst>
      <p:tags r:id="rId1"/>
    </p:custDataLst>
    <p:extLst>
      <p:ext uri="{BB962C8B-B14F-4D97-AF65-F5344CB8AC3E}">
        <p14:creationId xmlns:p14="http://schemas.microsoft.com/office/powerpoint/2010/main" val="61385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p:txBody>
          <a:bodyPr/>
          <a:lstStyle/>
          <a:p>
            <a:r>
              <a:rPr lang="en-US" dirty="0"/>
              <a:t>Non-cycle-accurate Design Transformations</a:t>
            </a:r>
          </a:p>
        </p:txBody>
      </p:sp>
      <p:sp>
        <p:nvSpPr>
          <p:cNvPr id="3" name="Content Placeholder 2">
            <a:extLst>
              <a:ext uri="{FF2B5EF4-FFF2-40B4-BE49-F238E27FC236}">
                <a16:creationId xmlns:a16="http://schemas.microsoft.com/office/drawing/2014/main" id="{25564B45-E345-024F-93A5-9693A579D86F}"/>
              </a:ext>
            </a:extLst>
          </p:cNvPr>
          <p:cNvSpPr>
            <a:spLocks noGrp="1"/>
          </p:cNvSpPr>
          <p:nvPr>
            <p:ph idx="1"/>
          </p:nvPr>
        </p:nvSpPr>
        <p:spPr/>
        <p:txBody>
          <a:bodyPr/>
          <a:lstStyle/>
          <a:p>
            <a:pPr lvl="0"/>
            <a:r>
              <a:rPr lang="en-US" dirty="0"/>
              <a:t>Design engineers and optimization tools are performing aggressive design transformations to meet the increasing timing and throughput demands.</a:t>
            </a:r>
          </a:p>
          <a:p>
            <a:r>
              <a:rPr lang="en-US" dirty="0"/>
              <a:t>In high-level synthesis and RTL optimization:</a:t>
            </a:r>
          </a:p>
          <a:p>
            <a:pPr lvl="1"/>
            <a:r>
              <a:rPr lang="en-US" dirty="0"/>
              <a:t>Retiming, pipelining, pre-computation, etc.</a:t>
            </a:r>
          </a:p>
          <a:p>
            <a:r>
              <a:rPr lang="en-US" dirty="0"/>
              <a:t>As a design methodology:</a:t>
            </a:r>
          </a:p>
          <a:p>
            <a:pPr lvl="1"/>
            <a:r>
              <a:rPr lang="en-US" dirty="0"/>
              <a:t>Dynamic scheduling, latency-intensive (LI) interface</a:t>
            </a:r>
          </a:p>
          <a:p>
            <a:pPr lvl="1"/>
            <a:endParaRPr lang="en-US" dirty="0"/>
          </a:p>
        </p:txBody>
      </p:sp>
      <p:sp>
        <p:nvSpPr>
          <p:cNvPr id="4" name="Rounded Rectangle 3">
            <a:extLst>
              <a:ext uri="{FF2B5EF4-FFF2-40B4-BE49-F238E27FC236}">
                <a16:creationId xmlns:a16="http://schemas.microsoft.com/office/drawing/2014/main" id="{681632D4-9793-AD39-7C21-7D304E81220B}"/>
              </a:ext>
            </a:extLst>
          </p:cNvPr>
          <p:cNvSpPr/>
          <p:nvPr/>
        </p:nvSpPr>
        <p:spPr>
          <a:xfrm>
            <a:off x="2220676" y="4868863"/>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10⟩</a:t>
            </a:r>
            <a:endParaRPr lang="en-US" sz="2200" dirty="0">
              <a:solidFill>
                <a:schemeClr val="tx1"/>
              </a:solidFill>
            </a:endParaRPr>
          </a:p>
        </p:txBody>
      </p:sp>
      <p:sp>
        <p:nvSpPr>
          <p:cNvPr id="5" name="Rounded Rectangle 4">
            <a:extLst>
              <a:ext uri="{FF2B5EF4-FFF2-40B4-BE49-F238E27FC236}">
                <a16:creationId xmlns:a16="http://schemas.microsoft.com/office/drawing/2014/main" id="{B575B216-1A97-BBB2-41DD-DB59B8E1D4D8}"/>
              </a:ext>
            </a:extLst>
          </p:cNvPr>
          <p:cNvSpPr/>
          <p:nvPr/>
        </p:nvSpPr>
        <p:spPr>
          <a:xfrm>
            <a:off x="6270173" y="4868863"/>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4⟩</a:t>
            </a:r>
            <a:endParaRPr lang="en-US" sz="2200" dirty="0">
              <a:solidFill>
                <a:schemeClr val="tx1"/>
              </a:solidFill>
            </a:endParaRPr>
          </a:p>
        </p:txBody>
      </p:sp>
      <p:sp>
        <p:nvSpPr>
          <p:cNvPr id="6" name="Rounded Rectangle 5">
            <a:extLst>
              <a:ext uri="{FF2B5EF4-FFF2-40B4-BE49-F238E27FC236}">
                <a16:creationId xmlns:a16="http://schemas.microsoft.com/office/drawing/2014/main" id="{6BC8D8B5-95A3-4A88-1BD4-0F96ED982579}"/>
              </a:ext>
            </a:extLst>
          </p:cNvPr>
          <p:cNvSpPr/>
          <p:nvPr/>
        </p:nvSpPr>
        <p:spPr>
          <a:xfrm>
            <a:off x="7620005" y="4868863"/>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4⟩</a:t>
            </a:r>
            <a:endParaRPr lang="en-US" sz="2200" dirty="0">
              <a:solidFill>
                <a:schemeClr val="tx1"/>
              </a:solidFill>
            </a:endParaRPr>
          </a:p>
        </p:txBody>
      </p:sp>
      <p:sp>
        <p:nvSpPr>
          <p:cNvPr id="7" name="Rounded Rectangle 6">
            <a:extLst>
              <a:ext uri="{FF2B5EF4-FFF2-40B4-BE49-F238E27FC236}">
                <a16:creationId xmlns:a16="http://schemas.microsoft.com/office/drawing/2014/main" id="{EA1FA02D-082C-F4CE-36EB-19C9AF65EFFC}"/>
              </a:ext>
            </a:extLst>
          </p:cNvPr>
          <p:cNvSpPr/>
          <p:nvPr/>
        </p:nvSpPr>
        <p:spPr>
          <a:xfrm>
            <a:off x="10319669" y="4868863"/>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2⟩</a:t>
            </a:r>
            <a:endParaRPr lang="en-US" sz="2200" dirty="0">
              <a:solidFill>
                <a:schemeClr val="tx1"/>
              </a:solidFill>
            </a:endParaRPr>
          </a:p>
        </p:txBody>
      </p:sp>
      <p:sp>
        <p:nvSpPr>
          <p:cNvPr id="8" name="Rounded Rectangle 7">
            <a:extLst>
              <a:ext uri="{FF2B5EF4-FFF2-40B4-BE49-F238E27FC236}">
                <a16:creationId xmlns:a16="http://schemas.microsoft.com/office/drawing/2014/main" id="{F0CF6711-62BF-AD9B-18F1-DCF2B4E9B1C0}"/>
              </a:ext>
            </a:extLst>
          </p:cNvPr>
          <p:cNvSpPr/>
          <p:nvPr/>
        </p:nvSpPr>
        <p:spPr>
          <a:xfrm>
            <a:off x="2220676" y="547013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10⟩</a:t>
            </a:r>
            <a:endParaRPr lang="en-US" sz="2200" dirty="0">
              <a:solidFill>
                <a:schemeClr val="tx1"/>
              </a:solidFill>
            </a:endParaRPr>
          </a:p>
        </p:txBody>
      </p:sp>
      <p:sp>
        <p:nvSpPr>
          <p:cNvPr id="9" name="Rounded Rectangle 8">
            <a:extLst>
              <a:ext uri="{FF2B5EF4-FFF2-40B4-BE49-F238E27FC236}">
                <a16:creationId xmlns:a16="http://schemas.microsoft.com/office/drawing/2014/main" id="{FAFCA845-B1CB-A41A-9325-D28E0190826D}"/>
              </a:ext>
            </a:extLst>
          </p:cNvPr>
          <p:cNvSpPr/>
          <p:nvPr/>
        </p:nvSpPr>
        <p:spPr>
          <a:xfrm>
            <a:off x="3570509" y="547013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⟨10, 6⟩</a:t>
            </a:r>
            <a:endParaRPr lang="en-US" sz="2200" dirty="0">
              <a:solidFill>
                <a:schemeClr val="tx1"/>
              </a:solidFill>
            </a:endParaRPr>
          </a:p>
        </p:txBody>
      </p:sp>
      <p:sp>
        <p:nvSpPr>
          <p:cNvPr id="10" name="Rounded Rectangle 9">
            <a:extLst>
              <a:ext uri="{FF2B5EF4-FFF2-40B4-BE49-F238E27FC236}">
                <a16:creationId xmlns:a16="http://schemas.microsoft.com/office/drawing/2014/main" id="{88DC76B8-CC34-AFF4-4066-CF6ADCFD2F94}"/>
              </a:ext>
            </a:extLst>
          </p:cNvPr>
          <p:cNvSpPr/>
          <p:nvPr/>
        </p:nvSpPr>
        <p:spPr>
          <a:xfrm>
            <a:off x="4920341" y="547013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⟨4, 6⟩</a:t>
            </a:r>
            <a:endParaRPr lang="en-US" sz="2200" dirty="0">
              <a:solidFill>
                <a:schemeClr val="tx1"/>
              </a:solidFill>
            </a:endParaRPr>
          </a:p>
        </p:txBody>
      </p:sp>
      <p:sp>
        <p:nvSpPr>
          <p:cNvPr id="11" name="Rounded Rectangle 10">
            <a:extLst>
              <a:ext uri="{FF2B5EF4-FFF2-40B4-BE49-F238E27FC236}">
                <a16:creationId xmlns:a16="http://schemas.microsoft.com/office/drawing/2014/main" id="{22827202-2CFE-4857-80C8-18A9DF94F578}"/>
              </a:ext>
            </a:extLst>
          </p:cNvPr>
          <p:cNvSpPr/>
          <p:nvPr/>
        </p:nvSpPr>
        <p:spPr>
          <a:xfrm>
            <a:off x="6270173" y="547013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4⟩</a:t>
            </a:r>
            <a:endParaRPr lang="en-US" sz="2200" dirty="0">
              <a:solidFill>
                <a:schemeClr val="tx1"/>
              </a:solidFill>
            </a:endParaRPr>
          </a:p>
        </p:txBody>
      </p:sp>
      <p:sp>
        <p:nvSpPr>
          <p:cNvPr id="12" name="Rounded Rectangle 11">
            <a:extLst>
              <a:ext uri="{FF2B5EF4-FFF2-40B4-BE49-F238E27FC236}">
                <a16:creationId xmlns:a16="http://schemas.microsoft.com/office/drawing/2014/main" id="{562B432C-ED23-9C03-A801-36AEF49998B8}"/>
              </a:ext>
            </a:extLst>
          </p:cNvPr>
          <p:cNvSpPr/>
          <p:nvPr/>
        </p:nvSpPr>
        <p:spPr>
          <a:xfrm>
            <a:off x="7620005" y="547013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4⟩</a:t>
            </a:r>
            <a:endParaRPr lang="en-US" sz="2200" dirty="0">
              <a:solidFill>
                <a:schemeClr val="tx1"/>
              </a:solidFill>
            </a:endParaRPr>
          </a:p>
        </p:txBody>
      </p:sp>
      <p:sp>
        <p:nvSpPr>
          <p:cNvPr id="13" name="Rounded Rectangle 12">
            <a:extLst>
              <a:ext uri="{FF2B5EF4-FFF2-40B4-BE49-F238E27FC236}">
                <a16:creationId xmlns:a16="http://schemas.microsoft.com/office/drawing/2014/main" id="{B17A34CB-224C-330F-9FC3-ECB8B1FDAC2C}"/>
              </a:ext>
            </a:extLst>
          </p:cNvPr>
          <p:cNvSpPr/>
          <p:nvPr/>
        </p:nvSpPr>
        <p:spPr>
          <a:xfrm>
            <a:off x="8969837" y="547013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⟨4, 2⟩</a:t>
            </a:r>
            <a:endParaRPr lang="en-US" sz="2200" dirty="0">
              <a:solidFill>
                <a:schemeClr val="tx1"/>
              </a:solidFill>
            </a:endParaRPr>
          </a:p>
        </p:txBody>
      </p:sp>
      <p:sp>
        <p:nvSpPr>
          <p:cNvPr id="14" name="Rounded Rectangle 13">
            <a:extLst>
              <a:ext uri="{FF2B5EF4-FFF2-40B4-BE49-F238E27FC236}">
                <a16:creationId xmlns:a16="http://schemas.microsoft.com/office/drawing/2014/main" id="{4751E603-741F-EC59-C464-CAC7E954579E}"/>
              </a:ext>
            </a:extLst>
          </p:cNvPr>
          <p:cNvSpPr/>
          <p:nvPr/>
        </p:nvSpPr>
        <p:spPr>
          <a:xfrm>
            <a:off x="10319669" y="5470135"/>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2⟩</a:t>
            </a:r>
            <a:endParaRPr lang="en-US" sz="2200" dirty="0">
              <a:solidFill>
                <a:schemeClr val="tx1"/>
              </a:solidFill>
            </a:endParaRPr>
          </a:p>
        </p:txBody>
      </p:sp>
      <p:sp>
        <p:nvSpPr>
          <p:cNvPr id="15" name="Rounded Rectangle 14">
            <a:extLst>
              <a:ext uri="{FF2B5EF4-FFF2-40B4-BE49-F238E27FC236}">
                <a16:creationId xmlns:a16="http://schemas.microsoft.com/office/drawing/2014/main" id="{84E09E49-10B7-49FE-7C36-AC09B63F9AED}"/>
              </a:ext>
            </a:extLst>
          </p:cNvPr>
          <p:cNvSpPr/>
          <p:nvPr/>
        </p:nvSpPr>
        <p:spPr>
          <a:xfrm>
            <a:off x="849074" y="5442920"/>
            <a:ext cx="1023257" cy="40277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0" i="1" dirty="0" err="1">
                <a:effectLst/>
                <a:latin typeface="Times New Roman" panose="02020603050405020304" pitchFamily="18" charset="0"/>
                <a:cs typeface="Times New Roman" panose="02020603050405020304" pitchFamily="18" charset="0"/>
              </a:rPr>
              <a:t>gcd</a:t>
            </a:r>
            <a:r>
              <a:rPr lang="en-US" sz="2200" b="0" i="1" baseline="-25000" dirty="0" err="1">
                <a:effectLst/>
                <a:latin typeface="Times New Roman" panose="02020603050405020304" pitchFamily="18" charset="0"/>
                <a:cs typeface="Times New Roman" panose="02020603050405020304" pitchFamily="18" charset="0"/>
              </a:rPr>
              <a:t>B</a:t>
            </a:r>
            <a:r>
              <a:rPr lang="en-US" sz="2200" b="0" i="1" dirty="0">
                <a:effectLst/>
                <a:latin typeface="Times New Roman" panose="02020603050405020304" pitchFamily="18" charset="0"/>
                <a:cs typeface="Times New Roman" panose="02020603050405020304" pitchFamily="18" charset="0"/>
              </a:rPr>
              <a:t>:</a:t>
            </a:r>
            <a:endParaRPr lang="en-US" sz="2200" dirty="0">
              <a:solidFill>
                <a:schemeClr val="tx1"/>
              </a:solidFill>
            </a:endParaRPr>
          </a:p>
        </p:txBody>
      </p:sp>
      <p:sp>
        <p:nvSpPr>
          <p:cNvPr id="16" name="Rounded Rectangle 15">
            <a:extLst>
              <a:ext uri="{FF2B5EF4-FFF2-40B4-BE49-F238E27FC236}">
                <a16:creationId xmlns:a16="http://schemas.microsoft.com/office/drawing/2014/main" id="{0D058DEA-08EB-54F5-E05B-FA3C4A4E4C0D}"/>
              </a:ext>
            </a:extLst>
          </p:cNvPr>
          <p:cNvSpPr/>
          <p:nvPr/>
        </p:nvSpPr>
        <p:spPr>
          <a:xfrm>
            <a:off x="849073" y="4868863"/>
            <a:ext cx="1023257" cy="40277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0" i="1" dirty="0" err="1">
                <a:effectLst/>
                <a:latin typeface="Times New Roman" panose="02020603050405020304" pitchFamily="18" charset="0"/>
                <a:cs typeface="Times New Roman" panose="02020603050405020304" pitchFamily="18" charset="0"/>
              </a:rPr>
              <a:t>gcd</a:t>
            </a:r>
            <a:r>
              <a:rPr lang="en-US" sz="2200" b="0" i="1" baseline="-25000" dirty="0" err="1">
                <a:effectLst/>
                <a:latin typeface="Times New Roman" panose="02020603050405020304" pitchFamily="18" charset="0"/>
                <a:cs typeface="Times New Roman" panose="02020603050405020304" pitchFamily="18" charset="0"/>
              </a:rPr>
              <a:t>A</a:t>
            </a:r>
            <a:r>
              <a:rPr lang="en-US" sz="2200" b="0" i="1" dirty="0">
                <a:effectLst/>
                <a:latin typeface="Times New Roman" panose="02020603050405020304" pitchFamily="18" charset="0"/>
                <a:cs typeface="Times New Roman" panose="02020603050405020304" pitchFamily="18" charset="0"/>
              </a:rPr>
              <a:t>:</a:t>
            </a:r>
            <a:endParaRPr lang="en-US" sz="2200" dirty="0">
              <a:solidFill>
                <a:schemeClr val="tx1"/>
              </a:solidFill>
            </a:endParaRPr>
          </a:p>
        </p:txBody>
      </p:sp>
    </p:spTree>
    <p:extLst>
      <p:ext uri="{BB962C8B-B14F-4D97-AF65-F5344CB8AC3E}">
        <p14:creationId xmlns:p14="http://schemas.microsoft.com/office/powerpoint/2010/main" val="1176475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p:txBody>
          <a:bodyPr/>
          <a:lstStyle/>
          <a:p>
            <a:r>
              <a:rPr lang="en-US" dirty="0"/>
              <a:t>Observational Equivalence modulo Stuttering</a:t>
            </a:r>
          </a:p>
        </p:txBody>
      </p:sp>
      <p:sp>
        <p:nvSpPr>
          <p:cNvPr id="3" name="Content Placeholder 2">
            <a:extLst>
              <a:ext uri="{FF2B5EF4-FFF2-40B4-BE49-F238E27FC236}">
                <a16:creationId xmlns:a16="http://schemas.microsoft.com/office/drawing/2014/main" id="{25564B45-E345-024F-93A5-9693A579D86F}"/>
              </a:ext>
            </a:extLst>
          </p:cNvPr>
          <p:cNvSpPr>
            <a:spLocks noGrp="1"/>
          </p:cNvSpPr>
          <p:nvPr>
            <p:ph idx="1"/>
          </p:nvPr>
        </p:nvSpPr>
        <p:spPr>
          <a:xfrm>
            <a:off x="218661" y="1455901"/>
            <a:ext cx="11718235" cy="4561077"/>
          </a:xfrm>
        </p:spPr>
        <p:txBody>
          <a:bodyPr/>
          <a:lstStyle/>
          <a:p>
            <a:pPr lvl="0"/>
            <a:r>
              <a:rPr lang="en-US" dirty="0"/>
              <a:t>Two designs </a:t>
            </a:r>
            <a:r>
              <a:rPr lang="en-US" i="1" dirty="0"/>
              <a:t>A</a:t>
            </a:r>
            <a:r>
              <a:rPr lang="en-US" dirty="0"/>
              <a:t> and </a:t>
            </a:r>
            <a:r>
              <a:rPr lang="en-US" i="1" dirty="0"/>
              <a:t>B</a:t>
            </a:r>
            <a:r>
              <a:rPr lang="en-US" dirty="0"/>
              <a:t> are </a:t>
            </a:r>
            <a:r>
              <a:rPr lang="en-US" i="1" dirty="0"/>
              <a:t>observational equivalent modulo stuttering</a:t>
            </a:r>
            <a:r>
              <a:rPr lang="en-US" dirty="0"/>
              <a:t>, if there exists a way to insert stuttering steps such that the two designs produce the same output sequence.</a:t>
            </a:r>
          </a:p>
          <a:p>
            <a:pPr lvl="1"/>
            <a:r>
              <a:rPr lang="en-US" dirty="0"/>
              <a:t>Normal mode (output is produced only when </a:t>
            </a:r>
            <a:r>
              <a:rPr lang="en-US" i="1" dirty="0">
                <a:latin typeface="Times New Roman" panose="02020603050405020304" pitchFamily="18" charset="0"/>
                <a:cs typeface="Times New Roman" panose="02020603050405020304" pitchFamily="18" charset="0"/>
              </a:rPr>
              <a:t>x=y</a:t>
            </a:r>
            <a:r>
              <a:rPr lang="en-US" dirty="0"/>
              <a:t>):</a:t>
            </a:r>
          </a:p>
          <a:p>
            <a:pPr lvl="1"/>
            <a:endParaRPr lang="en-US" dirty="0"/>
          </a:p>
          <a:p>
            <a:pPr lvl="1"/>
            <a:endParaRPr lang="en-US" dirty="0"/>
          </a:p>
          <a:p>
            <a:pPr lvl="1"/>
            <a:endParaRPr lang="en-US" dirty="0"/>
          </a:p>
          <a:p>
            <a:pPr lvl="1"/>
            <a:endParaRPr lang="en-US" sz="900" dirty="0"/>
          </a:p>
          <a:p>
            <a:pPr lvl="1"/>
            <a:r>
              <a:rPr lang="en-US" dirty="0"/>
              <a:t>Debugging mode (always outputs the smaller value):</a:t>
            </a:r>
          </a:p>
        </p:txBody>
      </p:sp>
      <p:sp>
        <p:nvSpPr>
          <p:cNvPr id="4" name="Rounded Rectangle 3">
            <a:extLst>
              <a:ext uri="{FF2B5EF4-FFF2-40B4-BE49-F238E27FC236}">
                <a16:creationId xmlns:a16="http://schemas.microsoft.com/office/drawing/2014/main" id="{681632D4-9793-AD39-7C21-7D304E81220B}"/>
              </a:ext>
            </a:extLst>
          </p:cNvPr>
          <p:cNvSpPr/>
          <p:nvPr/>
        </p:nvSpPr>
        <p:spPr>
          <a:xfrm>
            <a:off x="2057391" y="3227614"/>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10⟩</a:t>
            </a:r>
            <a:endParaRPr lang="en-US" sz="2200" dirty="0">
              <a:solidFill>
                <a:schemeClr val="tx1"/>
              </a:solidFill>
            </a:endParaRPr>
          </a:p>
        </p:txBody>
      </p:sp>
      <p:sp>
        <p:nvSpPr>
          <p:cNvPr id="5" name="Rounded Rectangle 4">
            <a:extLst>
              <a:ext uri="{FF2B5EF4-FFF2-40B4-BE49-F238E27FC236}">
                <a16:creationId xmlns:a16="http://schemas.microsoft.com/office/drawing/2014/main" id="{B575B216-1A97-BBB2-41DD-DB59B8E1D4D8}"/>
              </a:ext>
            </a:extLst>
          </p:cNvPr>
          <p:cNvSpPr/>
          <p:nvPr/>
        </p:nvSpPr>
        <p:spPr>
          <a:xfrm>
            <a:off x="3385452" y="3222171"/>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4⟩</a:t>
            </a:r>
            <a:endParaRPr lang="en-US" sz="2200" dirty="0">
              <a:solidFill>
                <a:schemeClr val="tx1"/>
              </a:solidFill>
            </a:endParaRPr>
          </a:p>
        </p:txBody>
      </p:sp>
      <p:sp>
        <p:nvSpPr>
          <p:cNvPr id="6" name="Rounded Rectangle 5">
            <a:extLst>
              <a:ext uri="{FF2B5EF4-FFF2-40B4-BE49-F238E27FC236}">
                <a16:creationId xmlns:a16="http://schemas.microsoft.com/office/drawing/2014/main" id="{6BC8D8B5-95A3-4A88-1BD4-0F96ED982579}"/>
              </a:ext>
            </a:extLst>
          </p:cNvPr>
          <p:cNvSpPr/>
          <p:nvPr/>
        </p:nvSpPr>
        <p:spPr>
          <a:xfrm>
            <a:off x="4757056" y="3222171"/>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4⟩</a:t>
            </a:r>
            <a:endParaRPr lang="en-US" sz="2200" dirty="0">
              <a:solidFill>
                <a:schemeClr val="tx1"/>
              </a:solidFill>
            </a:endParaRPr>
          </a:p>
        </p:txBody>
      </p:sp>
      <p:sp>
        <p:nvSpPr>
          <p:cNvPr id="7" name="Rounded Rectangle 6">
            <a:extLst>
              <a:ext uri="{FF2B5EF4-FFF2-40B4-BE49-F238E27FC236}">
                <a16:creationId xmlns:a16="http://schemas.microsoft.com/office/drawing/2014/main" id="{EA1FA02D-082C-F4CE-36EB-19C9AF65EFFC}"/>
              </a:ext>
            </a:extLst>
          </p:cNvPr>
          <p:cNvSpPr/>
          <p:nvPr/>
        </p:nvSpPr>
        <p:spPr>
          <a:xfrm>
            <a:off x="10156384" y="3227614"/>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2⟩</a:t>
            </a:r>
            <a:endParaRPr lang="en-US" sz="2200" dirty="0">
              <a:solidFill>
                <a:schemeClr val="tx1"/>
              </a:solidFill>
            </a:endParaRPr>
          </a:p>
        </p:txBody>
      </p:sp>
      <p:sp>
        <p:nvSpPr>
          <p:cNvPr id="8" name="Rounded Rectangle 7">
            <a:extLst>
              <a:ext uri="{FF2B5EF4-FFF2-40B4-BE49-F238E27FC236}">
                <a16:creationId xmlns:a16="http://schemas.microsoft.com/office/drawing/2014/main" id="{F0CF6711-62BF-AD9B-18F1-DCF2B4E9B1C0}"/>
              </a:ext>
            </a:extLst>
          </p:cNvPr>
          <p:cNvSpPr/>
          <p:nvPr/>
        </p:nvSpPr>
        <p:spPr>
          <a:xfrm>
            <a:off x="2057391" y="3828886"/>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10⟩</a:t>
            </a:r>
            <a:endParaRPr lang="en-US" sz="2200" dirty="0">
              <a:solidFill>
                <a:schemeClr val="tx1"/>
              </a:solidFill>
            </a:endParaRPr>
          </a:p>
        </p:txBody>
      </p:sp>
      <p:sp>
        <p:nvSpPr>
          <p:cNvPr id="9" name="Rounded Rectangle 8">
            <a:extLst>
              <a:ext uri="{FF2B5EF4-FFF2-40B4-BE49-F238E27FC236}">
                <a16:creationId xmlns:a16="http://schemas.microsoft.com/office/drawing/2014/main" id="{FAFCA845-B1CB-A41A-9325-D28E0190826D}"/>
              </a:ext>
            </a:extLst>
          </p:cNvPr>
          <p:cNvSpPr/>
          <p:nvPr/>
        </p:nvSpPr>
        <p:spPr>
          <a:xfrm>
            <a:off x="3407224" y="3828886"/>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⟨10, 6⟩</a:t>
            </a:r>
            <a:endParaRPr lang="en-US" sz="2200" dirty="0">
              <a:solidFill>
                <a:schemeClr val="tx1"/>
              </a:solidFill>
            </a:endParaRPr>
          </a:p>
        </p:txBody>
      </p:sp>
      <p:sp>
        <p:nvSpPr>
          <p:cNvPr id="10" name="Rounded Rectangle 9">
            <a:extLst>
              <a:ext uri="{FF2B5EF4-FFF2-40B4-BE49-F238E27FC236}">
                <a16:creationId xmlns:a16="http://schemas.microsoft.com/office/drawing/2014/main" id="{88DC76B8-CC34-AFF4-4066-CF6ADCFD2F94}"/>
              </a:ext>
            </a:extLst>
          </p:cNvPr>
          <p:cNvSpPr/>
          <p:nvPr/>
        </p:nvSpPr>
        <p:spPr>
          <a:xfrm>
            <a:off x="4757056" y="3828886"/>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⟨4, 6⟩</a:t>
            </a:r>
            <a:endParaRPr lang="en-US" sz="2200" dirty="0">
              <a:solidFill>
                <a:schemeClr val="tx1"/>
              </a:solidFill>
            </a:endParaRPr>
          </a:p>
        </p:txBody>
      </p:sp>
      <p:sp>
        <p:nvSpPr>
          <p:cNvPr id="11" name="Rounded Rectangle 10">
            <a:extLst>
              <a:ext uri="{FF2B5EF4-FFF2-40B4-BE49-F238E27FC236}">
                <a16:creationId xmlns:a16="http://schemas.microsoft.com/office/drawing/2014/main" id="{22827202-2CFE-4857-80C8-18A9DF94F578}"/>
              </a:ext>
            </a:extLst>
          </p:cNvPr>
          <p:cNvSpPr/>
          <p:nvPr/>
        </p:nvSpPr>
        <p:spPr>
          <a:xfrm>
            <a:off x="6106888" y="3828886"/>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4⟩</a:t>
            </a:r>
            <a:endParaRPr lang="en-US" sz="2200" dirty="0">
              <a:solidFill>
                <a:schemeClr val="tx1"/>
              </a:solidFill>
            </a:endParaRPr>
          </a:p>
        </p:txBody>
      </p:sp>
      <p:sp>
        <p:nvSpPr>
          <p:cNvPr id="12" name="Rounded Rectangle 11">
            <a:extLst>
              <a:ext uri="{FF2B5EF4-FFF2-40B4-BE49-F238E27FC236}">
                <a16:creationId xmlns:a16="http://schemas.microsoft.com/office/drawing/2014/main" id="{562B432C-ED23-9C03-A801-36AEF49998B8}"/>
              </a:ext>
            </a:extLst>
          </p:cNvPr>
          <p:cNvSpPr/>
          <p:nvPr/>
        </p:nvSpPr>
        <p:spPr>
          <a:xfrm>
            <a:off x="7456720" y="3828886"/>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4⟩</a:t>
            </a:r>
            <a:endParaRPr lang="en-US" sz="2200" dirty="0">
              <a:solidFill>
                <a:schemeClr val="tx1"/>
              </a:solidFill>
            </a:endParaRPr>
          </a:p>
        </p:txBody>
      </p:sp>
      <p:sp>
        <p:nvSpPr>
          <p:cNvPr id="13" name="Rounded Rectangle 12">
            <a:extLst>
              <a:ext uri="{FF2B5EF4-FFF2-40B4-BE49-F238E27FC236}">
                <a16:creationId xmlns:a16="http://schemas.microsoft.com/office/drawing/2014/main" id="{B17A34CB-224C-330F-9FC3-ECB8B1FDAC2C}"/>
              </a:ext>
            </a:extLst>
          </p:cNvPr>
          <p:cNvSpPr/>
          <p:nvPr/>
        </p:nvSpPr>
        <p:spPr>
          <a:xfrm>
            <a:off x="8806552" y="3828886"/>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⟨4, 2⟩</a:t>
            </a:r>
            <a:endParaRPr lang="en-US" sz="2200" dirty="0">
              <a:solidFill>
                <a:schemeClr val="tx1"/>
              </a:solidFill>
            </a:endParaRPr>
          </a:p>
        </p:txBody>
      </p:sp>
      <p:sp>
        <p:nvSpPr>
          <p:cNvPr id="14" name="Rounded Rectangle 13">
            <a:extLst>
              <a:ext uri="{FF2B5EF4-FFF2-40B4-BE49-F238E27FC236}">
                <a16:creationId xmlns:a16="http://schemas.microsoft.com/office/drawing/2014/main" id="{4751E603-741F-EC59-C464-CAC7E954579E}"/>
              </a:ext>
            </a:extLst>
          </p:cNvPr>
          <p:cNvSpPr/>
          <p:nvPr/>
        </p:nvSpPr>
        <p:spPr>
          <a:xfrm>
            <a:off x="10156384" y="3828886"/>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2⟩</a:t>
            </a:r>
            <a:endParaRPr lang="en-US" sz="2200" dirty="0">
              <a:solidFill>
                <a:schemeClr val="tx1"/>
              </a:solidFill>
            </a:endParaRPr>
          </a:p>
        </p:txBody>
      </p:sp>
      <p:sp>
        <p:nvSpPr>
          <p:cNvPr id="15" name="Rounded Rectangle 14">
            <a:extLst>
              <a:ext uri="{FF2B5EF4-FFF2-40B4-BE49-F238E27FC236}">
                <a16:creationId xmlns:a16="http://schemas.microsoft.com/office/drawing/2014/main" id="{84E09E49-10B7-49FE-7C36-AC09B63F9AED}"/>
              </a:ext>
            </a:extLst>
          </p:cNvPr>
          <p:cNvSpPr/>
          <p:nvPr/>
        </p:nvSpPr>
        <p:spPr>
          <a:xfrm>
            <a:off x="685789" y="3801671"/>
            <a:ext cx="1023257" cy="40277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0" i="1" dirty="0" err="1">
                <a:effectLst/>
                <a:latin typeface="Times New Roman" panose="02020603050405020304" pitchFamily="18" charset="0"/>
                <a:cs typeface="Times New Roman" panose="02020603050405020304" pitchFamily="18" charset="0"/>
              </a:rPr>
              <a:t>gcd</a:t>
            </a:r>
            <a:r>
              <a:rPr lang="en-US" sz="2200" b="0" i="1" baseline="-25000" dirty="0" err="1">
                <a:effectLst/>
                <a:latin typeface="Times New Roman" panose="02020603050405020304" pitchFamily="18" charset="0"/>
                <a:cs typeface="Times New Roman" panose="02020603050405020304" pitchFamily="18" charset="0"/>
              </a:rPr>
              <a:t>B</a:t>
            </a:r>
            <a:r>
              <a:rPr lang="en-US" sz="2200" b="0" i="1" dirty="0">
                <a:effectLst/>
                <a:latin typeface="Times New Roman" panose="02020603050405020304" pitchFamily="18" charset="0"/>
                <a:cs typeface="Times New Roman" panose="02020603050405020304" pitchFamily="18" charset="0"/>
              </a:rPr>
              <a:t>:</a:t>
            </a:r>
            <a:endParaRPr lang="en-US" sz="2200" dirty="0">
              <a:solidFill>
                <a:schemeClr val="tx1"/>
              </a:solidFill>
            </a:endParaRPr>
          </a:p>
        </p:txBody>
      </p:sp>
      <p:sp>
        <p:nvSpPr>
          <p:cNvPr id="16" name="Rounded Rectangle 15">
            <a:extLst>
              <a:ext uri="{FF2B5EF4-FFF2-40B4-BE49-F238E27FC236}">
                <a16:creationId xmlns:a16="http://schemas.microsoft.com/office/drawing/2014/main" id="{0D058DEA-08EB-54F5-E05B-FA3C4A4E4C0D}"/>
              </a:ext>
            </a:extLst>
          </p:cNvPr>
          <p:cNvSpPr/>
          <p:nvPr/>
        </p:nvSpPr>
        <p:spPr>
          <a:xfrm>
            <a:off x="685788" y="3227614"/>
            <a:ext cx="1023257" cy="40277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0" i="1" dirty="0" err="1">
                <a:effectLst/>
                <a:latin typeface="Times New Roman" panose="02020603050405020304" pitchFamily="18" charset="0"/>
                <a:cs typeface="Times New Roman" panose="02020603050405020304" pitchFamily="18" charset="0"/>
              </a:rPr>
              <a:t>gcd</a:t>
            </a:r>
            <a:r>
              <a:rPr lang="en-US" sz="2200" b="0" i="1" baseline="-25000" dirty="0" err="1">
                <a:effectLst/>
                <a:latin typeface="Times New Roman" panose="02020603050405020304" pitchFamily="18" charset="0"/>
                <a:cs typeface="Times New Roman" panose="02020603050405020304" pitchFamily="18" charset="0"/>
              </a:rPr>
              <a:t>A</a:t>
            </a:r>
            <a:r>
              <a:rPr lang="en-US" sz="2200" b="0" i="1" dirty="0">
                <a:effectLst/>
                <a:latin typeface="Times New Roman" panose="02020603050405020304" pitchFamily="18" charset="0"/>
                <a:cs typeface="Times New Roman" panose="02020603050405020304" pitchFamily="18" charset="0"/>
              </a:rPr>
              <a:t>:</a:t>
            </a:r>
            <a:endParaRPr lang="en-US" sz="2200" dirty="0">
              <a:solidFill>
                <a:schemeClr val="tx1"/>
              </a:solidFill>
            </a:endParaRPr>
          </a:p>
        </p:txBody>
      </p:sp>
      <p:sp>
        <p:nvSpPr>
          <p:cNvPr id="18" name="Rounded Rectangle 17">
            <a:extLst>
              <a:ext uri="{FF2B5EF4-FFF2-40B4-BE49-F238E27FC236}">
                <a16:creationId xmlns:a16="http://schemas.microsoft.com/office/drawing/2014/main" id="{BA42EE12-DEC4-0EBB-9688-A5554E2FCF47}"/>
              </a:ext>
            </a:extLst>
          </p:cNvPr>
          <p:cNvSpPr/>
          <p:nvPr/>
        </p:nvSpPr>
        <p:spPr>
          <a:xfrm>
            <a:off x="2068286" y="4999327"/>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10⟩</a:t>
            </a:r>
            <a:endParaRPr lang="en-US" sz="2200" dirty="0">
              <a:solidFill>
                <a:schemeClr val="tx1"/>
              </a:solidFill>
            </a:endParaRPr>
          </a:p>
        </p:txBody>
      </p:sp>
      <p:sp>
        <p:nvSpPr>
          <p:cNvPr id="19" name="Rounded Rectangle 18">
            <a:extLst>
              <a:ext uri="{FF2B5EF4-FFF2-40B4-BE49-F238E27FC236}">
                <a16:creationId xmlns:a16="http://schemas.microsoft.com/office/drawing/2014/main" id="{EEF0F4E8-B7CE-700A-3CFF-7B7D0661FC6A}"/>
              </a:ext>
            </a:extLst>
          </p:cNvPr>
          <p:cNvSpPr/>
          <p:nvPr/>
        </p:nvSpPr>
        <p:spPr>
          <a:xfrm>
            <a:off x="4767951" y="4999327"/>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4⟩</a:t>
            </a:r>
            <a:endParaRPr lang="en-US" sz="2200" dirty="0">
              <a:solidFill>
                <a:schemeClr val="tx1"/>
              </a:solidFill>
            </a:endParaRPr>
          </a:p>
        </p:txBody>
      </p:sp>
      <p:sp>
        <p:nvSpPr>
          <p:cNvPr id="20" name="Rounded Rectangle 19">
            <a:extLst>
              <a:ext uri="{FF2B5EF4-FFF2-40B4-BE49-F238E27FC236}">
                <a16:creationId xmlns:a16="http://schemas.microsoft.com/office/drawing/2014/main" id="{186140AE-CA48-BA7F-1E29-E60B25F7C1A2}"/>
              </a:ext>
            </a:extLst>
          </p:cNvPr>
          <p:cNvSpPr/>
          <p:nvPr/>
        </p:nvSpPr>
        <p:spPr>
          <a:xfrm>
            <a:off x="7467615" y="4999327"/>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4⟩</a:t>
            </a:r>
            <a:endParaRPr lang="en-US" sz="2200" dirty="0">
              <a:solidFill>
                <a:schemeClr val="tx1"/>
              </a:solidFill>
            </a:endParaRPr>
          </a:p>
        </p:txBody>
      </p:sp>
      <p:sp>
        <p:nvSpPr>
          <p:cNvPr id="21" name="Rounded Rectangle 20">
            <a:extLst>
              <a:ext uri="{FF2B5EF4-FFF2-40B4-BE49-F238E27FC236}">
                <a16:creationId xmlns:a16="http://schemas.microsoft.com/office/drawing/2014/main" id="{B4006B12-C39A-55BD-2436-773FB2DD9A08}"/>
              </a:ext>
            </a:extLst>
          </p:cNvPr>
          <p:cNvSpPr/>
          <p:nvPr/>
        </p:nvSpPr>
        <p:spPr>
          <a:xfrm>
            <a:off x="10167279" y="4999327"/>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2⟩</a:t>
            </a:r>
            <a:endParaRPr lang="en-US" sz="2200" dirty="0">
              <a:solidFill>
                <a:schemeClr val="tx1"/>
              </a:solidFill>
            </a:endParaRPr>
          </a:p>
        </p:txBody>
      </p:sp>
      <p:sp>
        <p:nvSpPr>
          <p:cNvPr id="22" name="Rounded Rectangle 21">
            <a:extLst>
              <a:ext uri="{FF2B5EF4-FFF2-40B4-BE49-F238E27FC236}">
                <a16:creationId xmlns:a16="http://schemas.microsoft.com/office/drawing/2014/main" id="{2E94210A-D9F1-E697-6BC1-C7E289CB3BC8}"/>
              </a:ext>
            </a:extLst>
          </p:cNvPr>
          <p:cNvSpPr/>
          <p:nvPr/>
        </p:nvSpPr>
        <p:spPr>
          <a:xfrm>
            <a:off x="2068286" y="5600599"/>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10⟩</a:t>
            </a:r>
            <a:endParaRPr lang="en-US" sz="2200" dirty="0">
              <a:solidFill>
                <a:schemeClr val="tx1"/>
              </a:solidFill>
            </a:endParaRPr>
          </a:p>
        </p:txBody>
      </p:sp>
      <p:sp>
        <p:nvSpPr>
          <p:cNvPr id="23" name="Rounded Rectangle 22">
            <a:extLst>
              <a:ext uri="{FF2B5EF4-FFF2-40B4-BE49-F238E27FC236}">
                <a16:creationId xmlns:a16="http://schemas.microsoft.com/office/drawing/2014/main" id="{6D0D56BF-3122-9966-66FE-03D6CFB02606}"/>
              </a:ext>
            </a:extLst>
          </p:cNvPr>
          <p:cNvSpPr/>
          <p:nvPr/>
        </p:nvSpPr>
        <p:spPr>
          <a:xfrm>
            <a:off x="3418119" y="5600599"/>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⟨10, 6⟩</a:t>
            </a:r>
            <a:endParaRPr lang="en-US" sz="2200" dirty="0">
              <a:solidFill>
                <a:schemeClr val="tx1"/>
              </a:solidFill>
            </a:endParaRPr>
          </a:p>
        </p:txBody>
      </p:sp>
      <p:sp>
        <p:nvSpPr>
          <p:cNvPr id="24" name="Rounded Rectangle 23">
            <a:extLst>
              <a:ext uri="{FF2B5EF4-FFF2-40B4-BE49-F238E27FC236}">
                <a16:creationId xmlns:a16="http://schemas.microsoft.com/office/drawing/2014/main" id="{94006538-0F5C-0D48-4453-61EB8FE3104B}"/>
              </a:ext>
            </a:extLst>
          </p:cNvPr>
          <p:cNvSpPr/>
          <p:nvPr/>
        </p:nvSpPr>
        <p:spPr>
          <a:xfrm>
            <a:off x="4767951" y="5600599"/>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⟨4, 6⟩</a:t>
            </a:r>
            <a:endParaRPr lang="en-US" sz="2200" dirty="0">
              <a:solidFill>
                <a:schemeClr val="tx1"/>
              </a:solidFill>
            </a:endParaRPr>
          </a:p>
        </p:txBody>
      </p:sp>
      <p:sp>
        <p:nvSpPr>
          <p:cNvPr id="25" name="Rounded Rectangle 24">
            <a:extLst>
              <a:ext uri="{FF2B5EF4-FFF2-40B4-BE49-F238E27FC236}">
                <a16:creationId xmlns:a16="http://schemas.microsoft.com/office/drawing/2014/main" id="{154B5091-38BE-97C2-DF9B-394DDFA3A0CD}"/>
              </a:ext>
            </a:extLst>
          </p:cNvPr>
          <p:cNvSpPr/>
          <p:nvPr/>
        </p:nvSpPr>
        <p:spPr>
          <a:xfrm>
            <a:off x="6117783" y="5600599"/>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⟨6, 4⟩</a:t>
            </a:r>
            <a:endParaRPr lang="en-US" sz="2200" dirty="0">
              <a:solidFill>
                <a:schemeClr val="tx1"/>
              </a:solidFill>
            </a:endParaRPr>
          </a:p>
        </p:txBody>
      </p:sp>
      <p:sp>
        <p:nvSpPr>
          <p:cNvPr id="26" name="Rounded Rectangle 25">
            <a:extLst>
              <a:ext uri="{FF2B5EF4-FFF2-40B4-BE49-F238E27FC236}">
                <a16:creationId xmlns:a16="http://schemas.microsoft.com/office/drawing/2014/main" id="{1788DFFD-096C-226C-CB26-C3C82D7D2071}"/>
              </a:ext>
            </a:extLst>
          </p:cNvPr>
          <p:cNvSpPr/>
          <p:nvPr/>
        </p:nvSpPr>
        <p:spPr>
          <a:xfrm>
            <a:off x="7467615" y="5600599"/>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4⟩</a:t>
            </a:r>
            <a:endParaRPr lang="en-US" sz="2200" dirty="0">
              <a:solidFill>
                <a:schemeClr val="tx1"/>
              </a:solidFill>
            </a:endParaRPr>
          </a:p>
        </p:txBody>
      </p:sp>
      <p:sp>
        <p:nvSpPr>
          <p:cNvPr id="27" name="Rounded Rectangle 26">
            <a:extLst>
              <a:ext uri="{FF2B5EF4-FFF2-40B4-BE49-F238E27FC236}">
                <a16:creationId xmlns:a16="http://schemas.microsoft.com/office/drawing/2014/main" id="{5C498409-B772-2048-DC76-C7A10681C67D}"/>
              </a:ext>
            </a:extLst>
          </p:cNvPr>
          <p:cNvSpPr/>
          <p:nvPr/>
        </p:nvSpPr>
        <p:spPr>
          <a:xfrm>
            <a:off x="8817447" y="5600599"/>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⟨4, 2⟩</a:t>
            </a:r>
            <a:endParaRPr lang="en-US" sz="2200" dirty="0">
              <a:solidFill>
                <a:schemeClr val="tx1"/>
              </a:solidFill>
            </a:endParaRPr>
          </a:p>
        </p:txBody>
      </p:sp>
      <p:sp>
        <p:nvSpPr>
          <p:cNvPr id="28" name="Rounded Rectangle 27">
            <a:extLst>
              <a:ext uri="{FF2B5EF4-FFF2-40B4-BE49-F238E27FC236}">
                <a16:creationId xmlns:a16="http://schemas.microsoft.com/office/drawing/2014/main" id="{C1BCB3EF-F6D2-36AD-01A3-DA14ED40BB58}"/>
              </a:ext>
            </a:extLst>
          </p:cNvPr>
          <p:cNvSpPr/>
          <p:nvPr/>
        </p:nvSpPr>
        <p:spPr>
          <a:xfrm>
            <a:off x="10167279" y="5600599"/>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0" dirty="0">
                <a:solidFill>
                  <a:schemeClr val="tx1"/>
                </a:solidFill>
                <a:effectLst/>
                <a:latin typeface="Times New Roman" panose="02020603050405020304" pitchFamily="18" charset="0"/>
                <a:cs typeface="Times New Roman" panose="02020603050405020304" pitchFamily="18" charset="0"/>
              </a:rPr>
              <a:t>⟨2, 2⟩</a:t>
            </a:r>
            <a:endParaRPr lang="en-US" sz="2200" dirty="0">
              <a:solidFill>
                <a:schemeClr val="tx1"/>
              </a:solidFill>
            </a:endParaRPr>
          </a:p>
        </p:txBody>
      </p:sp>
      <p:sp>
        <p:nvSpPr>
          <p:cNvPr id="29" name="Rounded Rectangle 28">
            <a:extLst>
              <a:ext uri="{FF2B5EF4-FFF2-40B4-BE49-F238E27FC236}">
                <a16:creationId xmlns:a16="http://schemas.microsoft.com/office/drawing/2014/main" id="{B852909F-671D-E731-5068-086ECD56E9CB}"/>
              </a:ext>
            </a:extLst>
          </p:cNvPr>
          <p:cNvSpPr/>
          <p:nvPr/>
        </p:nvSpPr>
        <p:spPr>
          <a:xfrm>
            <a:off x="696684" y="5573384"/>
            <a:ext cx="1023257" cy="40277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0" i="1" dirty="0" err="1">
                <a:effectLst/>
                <a:latin typeface="Times New Roman" panose="02020603050405020304" pitchFamily="18" charset="0"/>
                <a:cs typeface="Times New Roman" panose="02020603050405020304" pitchFamily="18" charset="0"/>
              </a:rPr>
              <a:t>gcd</a:t>
            </a:r>
            <a:r>
              <a:rPr lang="en-US" sz="2200" b="0" i="1" baseline="-25000" dirty="0" err="1">
                <a:effectLst/>
                <a:latin typeface="Times New Roman" panose="02020603050405020304" pitchFamily="18" charset="0"/>
                <a:cs typeface="Times New Roman" panose="02020603050405020304" pitchFamily="18" charset="0"/>
              </a:rPr>
              <a:t>B</a:t>
            </a:r>
            <a:r>
              <a:rPr lang="en-US" sz="2200" b="0" i="1" dirty="0">
                <a:effectLst/>
                <a:latin typeface="Times New Roman" panose="02020603050405020304" pitchFamily="18" charset="0"/>
                <a:cs typeface="Times New Roman" panose="02020603050405020304" pitchFamily="18" charset="0"/>
              </a:rPr>
              <a:t>:</a:t>
            </a:r>
            <a:endParaRPr lang="en-US" sz="2200" dirty="0">
              <a:solidFill>
                <a:schemeClr val="tx1"/>
              </a:solidFill>
            </a:endParaRPr>
          </a:p>
        </p:txBody>
      </p:sp>
      <p:sp>
        <p:nvSpPr>
          <p:cNvPr id="30" name="Rounded Rectangle 29">
            <a:extLst>
              <a:ext uri="{FF2B5EF4-FFF2-40B4-BE49-F238E27FC236}">
                <a16:creationId xmlns:a16="http://schemas.microsoft.com/office/drawing/2014/main" id="{8F7C3A9A-906D-7CC4-664B-0FB8B0D24D04}"/>
              </a:ext>
            </a:extLst>
          </p:cNvPr>
          <p:cNvSpPr/>
          <p:nvPr/>
        </p:nvSpPr>
        <p:spPr>
          <a:xfrm>
            <a:off x="696683" y="4999327"/>
            <a:ext cx="1023257" cy="40277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0" i="1" dirty="0" err="1">
                <a:effectLst/>
                <a:latin typeface="Times New Roman" panose="02020603050405020304" pitchFamily="18" charset="0"/>
                <a:cs typeface="Times New Roman" panose="02020603050405020304" pitchFamily="18" charset="0"/>
              </a:rPr>
              <a:t>gcd</a:t>
            </a:r>
            <a:r>
              <a:rPr lang="en-US" sz="2200" b="0" i="1" baseline="-25000" dirty="0" err="1">
                <a:effectLst/>
                <a:latin typeface="Times New Roman" panose="02020603050405020304" pitchFamily="18" charset="0"/>
                <a:cs typeface="Times New Roman" panose="02020603050405020304" pitchFamily="18" charset="0"/>
              </a:rPr>
              <a:t>A</a:t>
            </a:r>
            <a:r>
              <a:rPr lang="en-US" sz="2200" b="0" i="1" dirty="0">
                <a:effectLst/>
                <a:latin typeface="Times New Roman" panose="02020603050405020304" pitchFamily="18" charset="0"/>
                <a:cs typeface="Times New Roman" panose="02020603050405020304" pitchFamily="18" charset="0"/>
              </a:rPr>
              <a:t>:</a:t>
            </a:r>
            <a:endParaRPr lang="en-US" sz="2200" dirty="0">
              <a:solidFill>
                <a:schemeClr val="tx1"/>
              </a:solidFill>
            </a:endParaRPr>
          </a:p>
        </p:txBody>
      </p:sp>
      <p:sp>
        <p:nvSpPr>
          <p:cNvPr id="31" name="Rounded Rectangle 30">
            <a:extLst>
              <a:ext uri="{FF2B5EF4-FFF2-40B4-BE49-F238E27FC236}">
                <a16:creationId xmlns:a16="http://schemas.microsoft.com/office/drawing/2014/main" id="{B42A66B5-C696-473B-4078-D79AACA9E150}"/>
              </a:ext>
            </a:extLst>
          </p:cNvPr>
          <p:cNvSpPr/>
          <p:nvPr/>
        </p:nvSpPr>
        <p:spPr>
          <a:xfrm>
            <a:off x="6106888" y="3232780"/>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0" i="0" u="none" strike="noStrike" dirty="0">
                <a:solidFill>
                  <a:srgbClr val="4D5156"/>
                </a:solidFill>
                <a:effectLst/>
                <a:latin typeface="arial" panose="020B0604020202020204" pitchFamily="34" charset="0"/>
              </a:rPr>
              <a:t>𝜏</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32" name="Rounded Rectangle 31">
            <a:extLst>
              <a:ext uri="{FF2B5EF4-FFF2-40B4-BE49-F238E27FC236}">
                <a16:creationId xmlns:a16="http://schemas.microsoft.com/office/drawing/2014/main" id="{A3FD99F1-DD3C-00AA-31AB-49AA8B6593AE}"/>
              </a:ext>
            </a:extLst>
          </p:cNvPr>
          <p:cNvSpPr/>
          <p:nvPr/>
        </p:nvSpPr>
        <p:spPr>
          <a:xfrm>
            <a:off x="7456719" y="3243666"/>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0" i="0" u="none" strike="noStrike" dirty="0">
                <a:solidFill>
                  <a:srgbClr val="4D5156"/>
                </a:solidFill>
                <a:effectLst/>
                <a:latin typeface="arial" panose="020B0604020202020204" pitchFamily="34" charset="0"/>
              </a:rPr>
              <a:t>𝜏</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33" name="Rounded Rectangle 32">
            <a:extLst>
              <a:ext uri="{FF2B5EF4-FFF2-40B4-BE49-F238E27FC236}">
                <a16:creationId xmlns:a16="http://schemas.microsoft.com/office/drawing/2014/main" id="{71F93AD0-BCDE-D1E8-B27F-F3B6E0B392F5}"/>
              </a:ext>
            </a:extLst>
          </p:cNvPr>
          <p:cNvSpPr/>
          <p:nvPr/>
        </p:nvSpPr>
        <p:spPr>
          <a:xfrm>
            <a:off x="8806551" y="3232780"/>
            <a:ext cx="1023257" cy="402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0" i="0" u="none" strike="noStrike" dirty="0">
                <a:solidFill>
                  <a:srgbClr val="4D5156"/>
                </a:solidFill>
                <a:effectLst/>
                <a:latin typeface="arial" panose="020B0604020202020204" pitchFamily="34" charset="0"/>
              </a:rPr>
              <a:t>𝜏</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34" name="Rounded Rectangle 33">
            <a:extLst>
              <a:ext uri="{FF2B5EF4-FFF2-40B4-BE49-F238E27FC236}">
                <a16:creationId xmlns:a16="http://schemas.microsoft.com/office/drawing/2014/main" id="{0E937677-4AA3-BC54-A082-9CA352FE1439}"/>
              </a:ext>
            </a:extLst>
          </p:cNvPr>
          <p:cNvSpPr/>
          <p:nvPr/>
        </p:nvSpPr>
        <p:spPr>
          <a:xfrm>
            <a:off x="3418119" y="4999327"/>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0" i="0" u="none" strike="noStrike" dirty="0">
                <a:solidFill>
                  <a:srgbClr val="4D5156"/>
                </a:solidFill>
                <a:effectLst/>
                <a:latin typeface="arial" panose="020B0604020202020204" pitchFamily="34" charset="0"/>
              </a:rPr>
              <a:t>𝜏</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35" name="Rounded Rectangle 34">
            <a:extLst>
              <a:ext uri="{FF2B5EF4-FFF2-40B4-BE49-F238E27FC236}">
                <a16:creationId xmlns:a16="http://schemas.microsoft.com/office/drawing/2014/main" id="{143ABA64-2112-37E8-2724-5A8F1B1385A5}"/>
              </a:ext>
            </a:extLst>
          </p:cNvPr>
          <p:cNvSpPr/>
          <p:nvPr/>
        </p:nvSpPr>
        <p:spPr>
          <a:xfrm>
            <a:off x="6106888" y="4999327"/>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0" i="0" u="none" strike="noStrike" dirty="0">
                <a:solidFill>
                  <a:srgbClr val="4D5156"/>
                </a:solidFill>
                <a:effectLst/>
                <a:latin typeface="arial" panose="020B0604020202020204" pitchFamily="34" charset="0"/>
              </a:rPr>
              <a:t>𝜏</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36" name="Rounded Rectangle 35">
            <a:extLst>
              <a:ext uri="{FF2B5EF4-FFF2-40B4-BE49-F238E27FC236}">
                <a16:creationId xmlns:a16="http://schemas.microsoft.com/office/drawing/2014/main" id="{0E2F0398-F955-BAF2-6DD7-6B6104B1FA2A}"/>
              </a:ext>
            </a:extLst>
          </p:cNvPr>
          <p:cNvSpPr/>
          <p:nvPr/>
        </p:nvSpPr>
        <p:spPr>
          <a:xfrm>
            <a:off x="8817446" y="4999327"/>
            <a:ext cx="1023257" cy="402772"/>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0" i="0" u="none" strike="noStrike" dirty="0">
                <a:solidFill>
                  <a:srgbClr val="4D5156"/>
                </a:solidFill>
                <a:effectLst/>
                <a:latin typeface="arial" panose="020B0604020202020204" pitchFamily="34" charset="0"/>
              </a:rPr>
              <a:t>𝜏</a:t>
            </a:r>
            <a:endParaRPr lang="en-US"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2859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p:txBody>
          <a:bodyPr/>
          <a:lstStyle/>
          <a:p>
            <a:r>
              <a:rPr lang="en-US" dirty="0"/>
              <a:t>Product Machine for Stuttering</a:t>
            </a:r>
          </a:p>
        </p:txBody>
      </p:sp>
      <p:sp>
        <p:nvSpPr>
          <p:cNvPr id="3" name="Content Placeholder 2">
            <a:extLst>
              <a:ext uri="{FF2B5EF4-FFF2-40B4-BE49-F238E27FC236}">
                <a16:creationId xmlns:a16="http://schemas.microsoft.com/office/drawing/2014/main" id="{25564B45-E345-024F-93A5-9693A579D86F}"/>
              </a:ext>
            </a:extLst>
          </p:cNvPr>
          <p:cNvSpPr>
            <a:spLocks noGrp="1"/>
          </p:cNvSpPr>
          <p:nvPr>
            <p:ph idx="1"/>
          </p:nvPr>
        </p:nvSpPr>
        <p:spPr>
          <a:xfrm>
            <a:off x="218661" y="1455901"/>
            <a:ext cx="11718235" cy="4561077"/>
          </a:xfrm>
        </p:spPr>
        <p:txBody>
          <a:bodyPr>
            <a:normAutofit/>
          </a:bodyPr>
          <a:lstStyle/>
          <a:p>
            <a:pPr lvl="0"/>
            <a:r>
              <a:rPr lang="en-US" dirty="0"/>
              <a:t>Without loss of generality, suppose that design </a:t>
            </a:r>
            <a:r>
              <a:rPr lang="en-US" i="1" dirty="0"/>
              <a:t>A</a:t>
            </a:r>
            <a:r>
              <a:rPr lang="en-US" dirty="0"/>
              <a:t> is always no slower than design </a:t>
            </a:r>
            <a:r>
              <a:rPr lang="en-US" i="1" dirty="0"/>
              <a:t>B</a:t>
            </a:r>
            <a:r>
              <a:rPr lang="en-US" dirty="0"/>
              <a:t>.</a:t>
            </a:r>
          </a:p>
          <a:p>
            <a:pPr lvl="0"/>
            <a:r>
              <a:rPr lang="en-US" dirty="0"/>
              <a:t>The product machine uses a dummy input (</a:t>
            </a:r>
            <a:r>
              <a:rPr lang="en-US" i="1" dirty="0" err="1"/>
              <a:t>sel</a:t>
            </a:r>
            <a:r>
              <a:rPr lang="en-US" dirty="0"/>
              <a:t>) to insert stuttering steps to design </a:t>
            </a:r>
            <a:r>
              <a:rPr lang="en-US" i="1" dirty="0"/>
              <a:t>A</a:t>
            </a:r>
            <a:r>
              <a:rPr lang="en-US" dirty="0"/>
              <a:t>. </a:t>
            </a:r>
          </a:p>
          <a:p>
            <a:pPr lvl="0"/>
            <a:r>
              <a:rPr lang="en-US" dirty="0"/>
              <a:t>If A and B are equivalent modulo stuttering,</a:t>
            </a:r>
          </a:p>
          <a:p>
            <a:pPr marL="0" lvl="0" indent="0">
              <a:buNone/>
            </a:pPr>
            <a:r>
              <a:rPr lang="en-US" dirty="0"/>
              <a:t>   there must exist an input sequence of </a:t>
            </a:r>
            <a:r>
              <a:rPr lang="en-US" i="1" dirty="0" err="1"/>
              <a:t>sel</a:t>
            </a:r>
            <a:r>
              <a:rPr lang="en-US" i="1" dirty="0"/>
              <a:t> </a:t>
            </a:r>
          </a:p>
          <a:p>
            <a:pPr marL="0" lvl="0" indent="0">
              <a:buNone/>
            </a:pPr>
            <a:r>
              <a:rPr lang="en-US" i="1" dirty="0"/>
              <a:t>   </a:t>
            </a:r>
            <a:r>
              <a:rPr lang="en-US" dirty="0"/>
              <a:t>such that the outputs of A and B are always</a:t>
            </a:r>
          </a:p>
          <a:p>
            <a:pPr marL="0" lvl="0" indent="0">
              <a:buNone/>
            </a:pPr>
            <a:r>
              <a:rPr lang="en-US" dirty="0"/>
              <a:t>   the same.</a:t>
            </a:r>
          </a:p>
        </p:txBody>
      </p:sp>
      <p:sp>
        <p:nvSpPr>
          <p:cNvPr id="17" name="Rounded Rectangle 4">
            <a:extLst>
              <a:ext uri="{FF2B5EF4-FFF2-40B4-BE49-F238E27FC236}">
                <a16:creationId xmlns:a16="http://schemas.microsoft.com/office/drawing/2014/main" id="{8E834594-0450-C51B-686E-102D1DD4FD5B}"/>
              </a:ext>
            </a:extLst>
          </p:cNvPr>
          <p:cNvSpPr/>
          <p:nvPr/>
        </p:nvSpPr>
        <p:spPr>
          <a:xfrm>
            <a:off x="8186052" y="3753425"/>
            <a:ext cx="2391893" cy="8434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i="1" dirty="0">
                <a:solidFill>
                  <a:schemeClr val="tx1"/>
                </a:solidFill>
              </a:rPr>
              <a:t>A</a:t>
            </a:r>
            <a:r>
              <a:rPr lang="en-US" sz="2200" dirty="0">
                <a:solidFill>
                  <a:schemeClr val="tx1"/>
                </a:solidFill>
              </a:rPr>
              <a:t> moves forward,</a:t>
            </a:r>
          </a:p>
          <a:p>
            <a:pPr algn="ctr"/>
            <a:r>
              <a:rPr lang="en-US" sz="2200" i="1" dirty="0">
                <a:solidFill>
                  <a:schemeClr val="tx1"/>
                </a:solidFill>
              </a:rPr>
              <a:t>B</a:t>
            </a:r>
            <a:r>
              <a:rPr lang="en-US" sz="2200" dirty="0">
                <a:solidFill>
                  <a:schemeClr val="tx1"/>
                </a:solidFill>
              </a:rPr>
              <a:t> moves forward</a:t>
            </a:r>
          </a:p>
        </p:txBody>
      </p:sp>
      <p:sp>
        <p:nvSpPr>
          <p:cNvPr id="37" name="Rounded Rectangle 4">
            <a:extLst>
              <a:ext uri="{FF2B5EF4-FFF2-40B4-BE49-F238E27FC236}">
                <a16:creationId xmlns:a16="http://schemas.microsoft.com/office/drawing/2014/main" id="{1C7DA92A-5E0F-2A9D-B322-0EE9E90B3E3C}"/>
              </a:ext>
            </a:extLst>
          </p:cNvPr>
          <p:cNvSpPr/>
          <p:nvPr/>
        </p:nvSpPr>
        <p:spPr>
          <a:xfrm>
            <a:off x="8186052" y="4868880"/>
            <a:ext cx="2391893" cy="84347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200" i="1" dirty="0">
                <a:solidFill>
                  <a:schemeClr val="tx1"/>
                </a:solidFill>
              </a:rPr>
              <a:t>A</a:t>
            </a:r>
            <a:r>
              <a:rPr lang="en-US" sz="2200" dirty="0">
                <a:solidFill>
                  <a:schemeClr val="tx1"/>
                </a:solidFill>
              </a:rPr>
              <a:t> stutters,</a:t>
            </a:r>
          </a:p>
          <a:p>
            <a:pPr algn="ctr"/>
            <a:r>
              <a:rPr lang="en-US" sz="2200" i="1" dirty="0">
                <a:solidFill>
                  <a:schemeClr val="tx1"/>
                </a:solidFill>
              </a:rPr>
              <a:t>B</a:t>
            </a:r>
            <a:r>
              <a:rPr lang="en-US" sz="2200" dirty="0">
                <a:solidFill>
                  <a:schemeClr val="tx1"/>
                </a:solidFill>
              </a:rPr>
              <a:t> moves forward</a:t>
            </a:r>
          </a:p>
        </p:txBody>
      </p:sp>
      <p:sp>
        <p:nvSpPr>
          <p:cNvPr id="38" name="梯形 37">
            <a:extLst>
              <a:ext uri="{FF2B5EF4-FFF2-40B4-BE49-F238E27FC236}">
                <a16:creationId xmlns:a16="http://schemas.microsoft.com/office/drawing/2014/main" id="{F2847F49-BAA2-7BEE-8C99-34B4C9AEBE8E}"/>
              </a:ext>
            </a:extLst>
          </p:cNvPr>
          <p:cNvSpPr/>
          <p:nvPr/>
        </p:nvSpPr>
        <p:spPr>
          <a:xfrm rot="5400000">
            <a:off x="10998777" y="4585606"/>
            <a:ext cx="1122218" cy="301337"/>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cxnSp>
        <p:nvCxnSpPr>
          <p:cNvPr id="42" name="连接符: 肘形 41">
            <a:extLst>
              <a:ext uri="{FF2B5EF4-FFF2-40B4-BE49-F238E27FC236}">
                <a16:creationId xmlns:a16="http://schemas.microsoft.com/office/drawing/2014/main" id="{85DF740A-0F75-B3AB-053C-A741FD993199}"/>
              </a:ext>
            </a:extLst>
          </p:cNvPr>
          <p:cNvCxnSpPr>
            <a:cxnSpLocks/>
            <a:stCxn id="17" idx="3"/>
          </p:cNvCxnSpPr>
          <p:nvPr/>
        </p:nvCxnSpPr>
        <p:spPr>
          <a:xfrm>
            <a:off x="10577945" y="4175165"/>
            <a:ext cx="831272" cy="421739"/>
          </a:xfrm>
          <a:prstGeom prst="bentConnector3">
            <a:avLst/>
          </a:prstGeom>
          <a:ln w="12700">
            <a:tailEnd type="triangle"/>
          </a:ln>
        </p:spPr>
        <p:style>
          <a:lnRef idx="1">
            <a:schemeClr val="dk1"/>
          </a:lnRef>
          <a:fillRef idx="0">
            <a:schemeClr val="dk1"/>
          </a:fillRef>
          <a:effectRef idx="0">
            <a:schemeClr val="dk1"/>
          </a:effectRef>
          <a:fontRef idx="minor">
            <a:schemeClr val="tx1"/>
          </a:fontRef>
        </p:style>
      </p:cxnSp>
      <p:cxnSp>
        <p:nvCxnSpPr>
          <p:cNvPr id="44" name="连接符: 肘形 43">
            <a:extLst>
              <a:ext uri="{FF2B5EF4-FFF2-40B4-BE49-F238E27FC236}">
                <a16:creationId xmlns:a16="http://schemas.microsoft.com/office/drawing/2014/main" id="{D1A0D63A-C567-C010-357E-D31ED15D8557}"/>
              </a:ext>
            </a:extLst>
          </p:cNvPr>
          <p:cNvCxnSpPr>
            <a:stCxn id="37" idx="3"/>
          </p:cNvCxnSpPr>
          <p:nvPr/>
        </p:nvCxnSpPr>
        <p:spPr>
          <a:xfrm flipV="1">
            <a:off x="10577945" y="4868880"/>
            <a:ext cx="831273" cy="421740"/>
          </a:xfrm>
          <a:prstGeom prst="bentConnector3">
            <a:avLst/>
          </a:prstGeom>
          <a:ln w="12700">
            <a:tailEnd type="triangle"/>
          </a:ln>
        </p:spPr>
        <p:style>
          <a:lnRef idx="1">
            <a:schemeClr val="dk1"/>
          </a:lnRef>
          <a:fillRef idx="0">
            <a:schemeClr val="dk1"/>
          </a:fillRef>
          <a:effectRef idx="0">
            <a:schemeClr val="dk1"/>
          </a:effectRef>
          <a:fontRef idx="minor">
            <a:schemeClr val="tx1"/>
          </a:fontRef>
        </p:style>
      </p:cxnSp>
      <p:cxnSp>
        <p:nvCxnSpPr>
          <p:cNvPr id="48" name="连接符: 肘形 47">
            <a:extLst>
              <a:ext uri="{FF2B5EF4-FFF2-40B4-BE49-F238E27FC236}">
                <a16:creationId xmlns:a16="http://schemas.microsoft.com/office/drawing/2014/main" id="{7857BCE2-87F7-2359-525F-B463D3F178A6}"/>
              </a:ext>
            </a:extLst>
          </p:cNvPr>
          <p:cNvCxnSpPr>
            <a:cxnSpLocks/>
            <a:stCxn id="38" idx="0"/>
            <a:endCxn id="37" idx="1"/>
          </p:cNvCxnSpPr>
          <p:nvPr/>
        </p:nvCxnSpPr>
        <p:spPr>
          <a:xfrm flipH="1">
            <a:off x="8186052" y="4736275"/>
            <a:ext cx="3524503" cy="554345"/>
          </a:xfrm>
          <a:prstGeom prst="bentConnector5">
            <a:avLst>
              <a:gd name="adj1" fmla="val -6486"/>
              <a:gd name="adj2" fmla="val 217317"/>
              <a:gd name="adj3" fmla="val 106486"/>
            </a:avLst>
          </a:prstGeom>
          <a:ln w="12700">
            <a:tailEnd type="triangle"/>
          </a:ln>
        </p:spPr>
        <p:style>
          <a:lnRef idx="1">
            <a:schemeClr val="dk1"/>
          </a:lnRef>
          <a:fillRef idx="0">
            <a:schemeClr val="dk1"/>
          </a:fillRef>
          <a:effectRef idx="0">
            <a:schemeClr val="dk1"/>
          </a:effectRef>
          <a:fontRef idx="minor">
            <a:schemeClr val="tx1"/>
          </a:fontRef>
        </p:style>
      </p:cxnSp>
      <p:cxnSp>
        <p:nvCxnSpPr>
          <p:cNvPr id="60" name="连接符: 肘形 59">
            <a:extLst>
              <a:ext uri="{FF2B5EF4-FFF2-40B4-BE49-F238E27FC236}">
                <a16:creationId xmlns:a16="http://schemas.microsoft.com/office/drawing/2014/main" id="{DE6DD750-386F-00DB-9EC4-4058D0A65C96}"/>
              </a:ext>
            </a:extLst>
          </p:cNvPr>
          <p:cNvCxnSpPr>
            <a:cxnSpLocks/>
            <a:stCxn id="38" idx="0"/>
            <a:endCxn id="17" idx="1"/>
          </p:cNvCxnSpPr>
          <p:nvPr/>
        </p:nvCxnSpPr>
        <p:spPr>
          <a:xfrm flipH="1" flipV="1">
            <a:off x="8186052" y="4175165"/>
            <a:ext cx="3524503" cy="561110"/>
          </a:xfrm>
          <a:prstGeom prst="bentConnector5">
            <a:avLst>
              <a:gd name="adj1" fmla="val -6486"/>
              <a:gd name="adj2" fmla="val 215902"/>
              <a:gd name="adj3" fmla="val 106486"/>
            </a:avLst>
          </a:prstGeom>
          <a:ln w="12700">
            <a:tailEnd type="triangle"/>
          </a:ln>
        </p:spPr>
        <p:style>
          <a:lnRef idx="1">
            <a:schemeClr val="dk1"/>
          </a:lnRef>
          <a:fillRef idx="0">
            <a:schemeClr val="dk1"/>
          </a:fillRef>
          <a:effectRef idx="0">
            <a:schemeClr val="dk1"/>
          </a:effectRef>
          <a:fontRef idx="minor">
            <a:schemeClr val="tx1"/>
          </a:fontRef>
        </p:style>
      </p:cxnSp>
      <p:cxnSp>
        <p:nvCxnSpPr>
          <p:cNvPr id="71" name="直接连接符 70">
            <a:extLst>
              <a:ext uri="{FF2B5EF4-FFF2-40B4-BE49-F238E27FC236}">
                <a16:creationId xmlns:a16="http://schemas.microsoft.com/office/drawing/2014/main" id="{32E0C99E-023C-FC6F-F6F8-08A49A64E0FB}"/>
              </a:ext>
            </a:extLst>
          </p:cNvPr>
          <p:cNvCxnSpPr>
            <a:stCxn id="38" idx="1"/>
          </p:cNvCxnSpPr>
          <p:nvPr/>
        </p:nvCxnSpPr>
        <p:spPr>
          <a:xfrm flipV="1">
            <a:off x="11559886" y="4042937"/>
            <a:ext cx="0" cy="169896"/>
          </a:xfrm>
          <a:prstGeom prst="line">
            <a:avLst/>
          </a:prstGeom>
        </p:spPr>
        <p:style>
          <a:lnRef idx="1">
            <a:schemeClr val="dk1"/>
          </a:lnRef>
          <a:fillRef idx="0">
            <a:schemeClr val="dk1"/>
          </a:fillRef>
          <a:effectRef idx="0">
            <a:schemeClr val="dk1"/>
          </a:effectRef>
          <a:fontRef idx="minor">
            <a:schemeClr val="tx1"/>
          </a:fontRef>
        </p:style>
      </p:cxnSp>
      <p:sp>
        <p:nvSpPr>
          <p:cNvPr id="72" name="文本框 71">
            <a:extLst>
              <a:ext uri="{FF2B5EF4-FFF2-40B4-BE49-F238E27FC236}">
                <a16:creationId xmlns:a16="http://schemas.microsoft.com/office/drawing/2014/main" id="{CB1AC4E8-08A3-479A-ECE7-4D9798459D58}"/>
              </a:ext>
            </a:extLst>
          </p:cNvPr>
          <p:cNvSpPr txBox="1"/>
          <p:nvPr/>
        </p:nvSpPr>
        <p:spPr>
          <a:xfrm>
            <a:off x="11284526" y="3642425"/>
            <a:ext cx="550719" cy="430887"/>
          </a:xfrm>
          <a:prstGeom prst="rect">
            <a:avLst/>
          </a:prstGeom>
          <a:noFill/>
        </p:spPr>
        <p:txBody>
          <a:bodyPr wrap="square" rtlCol="0">
            <a:spAutoFit/>
          </a:bodyPr>
          <a:lstStyle/>
          <a:p>
            <a:pPr algn="ctr"/>
            <a:r>
              <a:rPr lang="en-US" altLang="zh-CN" sz="2200" i="1" dirty="0" err="1"/>
              <a:t>sel</a:t>
            </a:r>
            <a:endParaRPr lang="zh-CN" altLang="en-US" sz="2200" i="1" dirty="0"/>
          </a:p>
        </p:txBody>
      </p:sp>
    </p:spTree>
    <p:extLst>
      <p:ext uri="{BB962C8B-B14F-4D97-AF65-F5344CB8AC3E}">
        <p14:creationId xmlns:p14="http://schemas.microsoft.com/office/powerpoint/2010/main" val="813204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564B45-E345-024F-93A5-9693A579D86F}"/>
              </a:ext>
            </a:extLst>
          </p:cNvPr>
          <p:cNvSpPr>
            <a:spLocks noGrp="1"/>
          </p:cNvSpPr>
          <p:nvPr>
            <p:ph idx="1"/>
          </p:nvPr>
        </p:nvSpPr>
        <p:spPr>
          <a:xfrm>
            <a:off x="218661" y="1455901"/>
            <a:ext cx="7481960" cy="4480079"/>
          </a:xfrm>
        </p:spPr>
        <p:txBody>
          <a:bodyPr>
            <a:normAutofit/>
          </a:bodyPr>
          <a:lstStyle/>
          <a:p>
            <a:pPr>
              <a:lnSpc>
                <a:spcPct val="100000"/>
              </a:lnSpc>
            </a:pPr>
            <a:r>
              <a:rPr lang="en-US" altLang="zh-CN" dirty="0"/>
              <a:t>We attach a self-loop to all termination states. </a:t>
            </a:r>
          </a:p>
          <a:p>
            <a:pPr>
              <a:lnSpc>
                <a:spcPct val="100000"/>
              </a:lnSpc>
            </a:pPr>
            <a:r>
              <a:rPr lang="en-US" altLang="zh-CN" dirty="0"/>
              <a:t>Given a valid input sequence of </a:t>
            </a:r>
            <a:r>
              <a:rPr lang="en-US" altLang="zh-CN" i="1" dirty="0" err="1"/>
              <a:t>sel</a:t>
            </a:r>
            <a:r>
              <a:rPr lang="en-US" altLang="zh-CN" dirty="0"/>
              <a:t>, there must be a lasso-shaped infinite path in the state transition graph of the product machine. All states along the path satisfy observational equivalence.</a:t>
            </a:r>
          </a:p>
          <a:p>
            <a:pPr>
              <a:lnSpc>
                <a:spcPct val="100000"/>
              </a:lnSpc>
            </a:pPr>
            <a:r>
              <a:rPr lang="en-US" altLang="zh-CN" dirty="0"/>
              <a:t>One could use a </a:t>
            </a:r>
            <a:r>
              <a:rPr lang="en-US" altLang="zh-CN" i="1" dirty="0"/>
              <a:t>fairness</a:t>
            </a:r>
            <a:r>
              <a:rPr lang="en-US" altLang="zh-CN" dirty="0"/>
              <a:t> checker like </a:t>
            </a:r>
            <a:r>
              <a:rPr lang="en-US" altLang="zh-CN" i="1" dirty="0"/>
              <a:t>FAIR</a:t>
            </a:r>
            <a:r>
              <a:rPr lang="en-US" altLang="zh-CN" dirty="0"/>
              <a:t> or </a:t>
            </a:r>
            <a:r>
              <a:rPr lang="en-US" altLang="zh-CN" i="1" dirty="0"/>
              <a:t>k-liveness</a:t>
            </a:r>
            <a:r>
              <a:rPr lang="en-US" altLang="zh-CN" dirty="0"/>
              <a:t> to check the existence of such a lasso-shaped path.</a:t>
            </a:r>
            <a:endParaRPr lang="en-US" dirty="0"/>
          </a:p>
        </p:txBody>
      </p:sp>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p:txBody>
          <a:bodyPr/>
          <a:lstStyle/>
          <a:p>
            <a:r>
              <a:rPr lang="en-US" dirty="0"/>
              <a:t>Lasso-shaped Path</a:t>
            </a:r>
          </a:p>
        </p:txBody>
      </p:sp>
      <p:pic>
        <p:nvPicPr>
          <p:cNvPr id="1026" name="Picture 2" descr="Free Vectors | Lasso Cowboy Western">
            <a:extLst>
              <a:ext uri="{FF2B5EF4-FFF2-40B4-BE49-F238E27FC236}">
                <a16:creationId xmlns:a16="http://schemas.microsoft.com/office/drawing/2014/main" id="{678BE35D-4B1A-17C9-3387-74C8BCE01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2488" y="4641239"/>
            <a:ext cx="1386594" cy="1093833"/>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圆角 10">
            <a:extLst>
              <a:ext uri="{FF2B5EF4-FFF2-40B4-BE49-F238E27FC236}">
                <a16:creationId xmlns:a16="http://schemas.microsoft.com/office/drawing/2014/main" id="{49EBD774-04FB-2D22-5064-1041FE6DCC11}"/>
              </a:ext>
            </a:extLst>
          </p:cNvPr>
          <p:cNvSpPr/>
          <p:nvPr/>
        </p:nvSpPr>
        <p:spPr>
          <a:xfrm>
            <a:off x="8970621" y="386028"/>
            <a:ext cx="1097280" cy="38608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6,</a:t>
            </a:r>
            <a:r>
              <a:rPr lang="en-US" altLang="zh-CN" u="sng" dirty="0">
                <a:solidFill>
                  <a:schemeClr val="tx1"/>
                </a:solidFill>
              </a:rPr>
              <a:t>4</a:t>
            </a:r>
            <a:r>
              <a:rPr lang="en-US" altLang="zh-CN" dirty="0">
                <a:solidFill>
                  <a:schemeClr val="tx1"/>
                </a:solidFill>
              </a:rPr>
              <a:t>,</a:t>
            </a:r>
            <a:r>
              <a:rPr lang="en-US" altLang="zh-CN" u="sng" dirty="0">
                <a:solidFill>
                  <a:schemeClr val="tx1"/>
                </a:solidFill>
              </a:rPr>
              <a:t>4</a:t>
            </a:r>
            <a:r>
              <a:rPr lang="en-US" altLang="zh-CN" dirty="0">
                <a:solidFill>
                  <a:schemeClr val="tx1"/>
                </a:solidFill>
              </a:rPr>
              <a:t>,6</a:t>
            </a:r>
            <a:endParaRPr lang="zh-CN" altLang="en-US" dirty="0">
              <a:solidFill>
                <a:schemeClr val="tx1"/>
              </a:solidFill>
            </a:endParaRPr>
          </a:p>
        </p:txBody>
      </p:sp>
      <p:sp>
        <p:nvSpPr>
          <p:cNvPr id="12" name="矩形: 圆角 11">
            <a:extLst>
              <a:ext uri="{FF2B5EF4-FFF2-40B4-BE49-F238E27FC236}">
                <a16:creationId xmlns:a16="http://schemas.microsoft.com/office/drawing/2014/main" id="{BB6B2BB9-0DC8-DF76-50FD-A9DD70CC2B72}"/>
              </a:ext>
            </a:extLst>
          </p:cNvPr>
          <p:cNvSpPr/>
          <p:nvPr/>
        </p:nvSpPr>
        <p:spPr>
          <a:xfrm>
            <a:off x="8249261" y="1027936"/>
            <a:ext cx="1097280" cy="3860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dirty="0">
                <a:solidFill>
                  <a:schemeClr val="tx1"/>
                </a:solidFill>
              </a:rPr>
              <a:t>2,4,6,4</a:t>
            </a:r>
            <a:endParaRPr lang="zh-CN" altLang="en-US" dirty="0">
              <a:solidFill>
                <a:schemeClr val="tx1"/>
              </a:solidFill>
            </a:endParaRPr>
          </a:p>
        </p:txBody>
      </p:sp>
      <p:sp>
        <p:nvSpPr>
          <p:cNvPr id="13" name="矩形: 圆角 12">
            <a:extLst>
              <a:ext uri="{FF2B5EF4-FFF2-40B4-BE49-F238E27FC236}">
                <a16:creationId xmlns:a16="http://schemas.microsoft.com/office/drawing/2014/main" id="{89D4B825-C949-AC2F-2425-5BA2DF07F3A8}"/>
              </a:ext>
            </a:extLst>
          </p:cNvPr>
          <p:cNvSpPr/>
          <p:nvPr/>
        </p:nvSpPr>
        <p:spPr>
          <a:xfrm>
            <a:off x="9752941" y="1027936"/>
            <a:ext cx="1097280" cy="38608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6,</a:t>
            </a:r>
            <a:r>
              <a:rPr lang="en-US" altLang="zh-CN" u="sng" dirty="0">
                <a:solidFill>
                  <a:schemeClr val="tx1"/>
                </a:solidFill>
              </a:rPr>
              <a:t>4</a:t>
            </a:r>
            <a:r>
              <a:rPr lang="en-US" altLang="zh-CN" dirty="0">
                <a:solidFill>
                  <a:schemeClr val="tx1"/>
                </a:solidFill>
              </a:rPr>
              <a:t>,6,</a:t>
            </a:r>
            <a:r>
              <a:rPr lang="en-US" altLang="zh-CN" u="sng" dirty="0">
                <a:solidFill>
                  <a:schemeClr val="tx1"/>
                </a:solidFill>
              </a:rPr>
              <a:t>4</a:t>
            </a:r>
            <a:endParaRPr lang="zh-CN" altLang="en-US" u="sng" dirty="0">
              <a:solidFill>
                <a:schemeClr val="tx1"/>
              </a:solidFill>
            </a:endParaRPr>
          </a:p>
        </p:txBody>
      </p:sp>
      <p:sp>
        <p:nvSpPr>
          <p:cNvPr id="14" name="矩形: 圆角 13">
            <a:extLst>
              <a:ext uri="{FF2B5EF4-FFF2-40B4-BE49-F238E27FC236}">
                <a16:creationId xmlns:a16="http://schemas.microsoft.com/office/drawing/2014/main" id="{3295C4F4-3123-27E7-175D-3BFB374F449D}"/>
              </a:ext>
            </a:extLst>
          </p:cNvPr>
          <p:cNvSpPr/>
          <p:nvPr/>
        </p:nvSpPr>
        <p:spPr>
          <a:xfrm>
            <a:off x="8970621" y="1669844"/>
            <a:ext cx="1097280" cy="38608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u="sng" dirty="0">
                <a:solidFill>
                  <a:schemeClr val="tx1"/>
                </a:solidFill>
              </a:rPr>
              <a:t>2</a:t>
            </a:r>
            <a:r>
              <a:rPr lang="en-US" altLang="zh-CN" dirty="0">
                <a:solidFill>
                  <a:schemeClr val="tx1"/>
                </a:solidFill>
              </a:rPr>
              <a:t>,4,</a:t>
            </a:r>
            <a:r>
              <a:rPr lang="en-US" altLang="zh-CN" u="sng" dirty="0">
                <a:solidFill>
                  <a:schemeClr val="tx1"/>
                </a:solidFill>
              </a:rPr>
              <a:t>2</a:t>
            </a:r>
            <a:r>
              <a:rPr lang="en-US" altLang="zh-CN" dirty="0">
                <a:solidFill>
                  <a:schemeClr val="tx1"/>
                </a:solidFill>
              </a:rPr>
              <a:t>,4</a:t>
            </a:r>
            <a:endParaRPr lang="zh-CN" altLang="en-US" dirty="0">
              <a:solidFill>
                <a:schemeClr val="tx1"/>
              </a:solidFill>
            </a:endParaRPr>
          </a:p>
        </p:txBody>
      </p:sp>
      <p:sp>
        <p:nvSpPr>
          <p:cNvPr id="15" name="矩形: 圆角 14">
            <a:extLst>
              <a:ext uri="{FF2B5EF4-FFF2-40B4-BE49-F238E27FC236}">
                <a16:creationId xmlns:a16="http://schemas.microsoft.com/office/drawing/2014/main" id="{4505A9AB-A26B-3E80-09D2-1B756A422D71}"/>
              </a:ext>
            </a:extLst>
          </p:cNvPr>
          <p:cNvSpPr/>
          <p:nvPr/>
        </p:nvSpPr>
        <p:spPr>
          <a:xfrm>
            <a:off x="10473855" y="1669844"/>
            <a:ext cx="1097280" cy="3860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dirty="0">
                <a:solidFill>
                  <a:schemeClr val="tx1"/>
                </a:solidFill>
              </a:rPr>
              <a:t>6,4,2,4</a:t>
            </a:r>
            <a:endParaRPr lang="zh-CN" altLang="en-US" dirty="0">
              <a:solidFill>
                <a:schemeClr val="tx1"/>
              </a:solidFill>
            </a:endParaRPr>
          </a:p>
        </p:txBody>
      </p:sp>
      <p:sp>
        <p:nvSpPr>
          <p:cNvPr id="16" name="矩形: 圆角 15">
            <a:extLst>
              <a:ext uri="{FF2B5EF4-FFF2-40B4-BE49-F238E27FC236}">
                <a16:creationId xmlns:a16="http://schemas.microsoft.com/office/drawing/2014/main" id="{F732E653-78EF-1033-AED5-0E199B3F9114}"/>
              </a:ext>
            </a:extLst>
          </p:cNvPr>
          <p:cNvSpPr/>
          <p:nvPr/>
        </p:nvSpPr>
        <p:spPr>
          <a:xfrm>
            <a:off x="8249261" y="2314773"/>
            <a:ext cx="1097280" cy="386080"/>
          </a:xfrm>
          <a:prstGeom prst="roundRect">
            <a:avLst/>
          </a:prstGeom>
          <a:ln>
            <a:solidFill>
              <a:schemeClr val="accent3">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b="1" dirty="0">
                <a:solidFill>
                  <a:schemeClr val="tx1"/>
                </a:solidFill>
              </a:rPr>
              <a:t>2,2</a:t>
            </a:r>
            <a:r>
              <a:rPr lang="en-US" altLang="zh-CN" dirty="0">
                <a:solidFill>
                  <a:schemeClr val="tx1"/>
                </a:solidFill>
              </a:rPr>
              <a:t>,4,2</a:t>
            </a:r>
            <a:endParaRPr lang="zh-CN" altLang="en-US" dirty="0">
              <a:solidFill>
                <a:schemeClr val="tx1"/>
              </a:solidFill>
            </a:endParaRPr>
          </a:p>
        </p:txBody>
      </p:sp>
      <p:sp>
        <p:nvSpPr>
          <p:cNvPr id="18" name="矩形: 圆角 17">
            <a:extLst>
              <a:ext uri="{FF2B5EF4-FFF2-40B4-BE49-F238E27FC236}">
                <a16:creationId xmlns:a16="http://schemas.microsoft.com/office/drawing/2014/main" id="{44C8946C-8015-B835-16FF-A93BEA5121DF}"/>
              </a:ext>
            </a:extLst>
          </p:cNvPr>
          <p:cNvSpPr/>
          <p:nvPr/>
        </p:nvSpPr>
        <p:spPr>
          <a:xfrm>
            <a:off x="9752941" y="2314773"/>
            <a:ext cx="1097280" cy="38608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u="sng" dirty="0">
                <a:solidFill>
                  <a:schemeClr val="tx1"/>
                </a:solidFill>
              </a:rPr>
              <a:t>2</a:t>
            </a:r>
            <a:r>
              <a:rPr lang="en-US" altLang="zh-CN" dirty="0">
                <a:solidFill>
                  <a:schemeClr val="tx1"/>
                </a:solidFill>
              </a:rPr>
              <a:t>,4,4,</a:t>
            </a:r>
            <a:r>
              <a:rPr lang="en-US" altLang="zh-CN" u="sng" dirty="0">
                <a:solidFill>
                  <a:schemeClr val="tx1"/>
                </a:solidFill>
              </a:rPr>
              <a:t>2</a:t>
            </a:r>
            <a:endParaRPr lang="zh-CN" altLang="en-US" u="sng" dirty="0">
              <a:solidFill>
                <a:schemeClr val="tx1"/>
              </a:solidFill>
            </a:endParaRPr>
          </a:p>
        </p:txBody>
      </p:sp>
      <p:sp>
        <p:nvSpPr>
          <p:cNvPr id="19" name="矩形: 圆角 18">
            <a:extLst>
              <a:ext uri="{FF2B5EF4-FFF2-40B4-BE49-F238E27FC236}">
                <a16:creationId xmlns:a16="http://schemas.microsoft.com/office/drawing/2014/main" id="{DB7A4574-3AC4-359A-6B37-CD4A3F8BF718}"/>
              </a:ext>
            </a:extLst>
          </p:cNvPr>
          <p:cNvSpPr/>
          <p:nvPr/>
        </p:nvSpPr>
        <p:spPr>
          <a:xfrm>
            <a:off x="9010603" y="2969778"/>
            <a:ext cx="1097280" cy="386080"/>
          </a:xfrm>
          <a:prstGeom prst="roundRect">
            <a:avLst/>
          </a:prstGeom>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2,2,2,2</a:t>
            </a:r>
            <a:endParaRPr lang="zh-CN" altLang="en-US" b="1" dirty="0">
              <a:solidFill>
                <a:schemeClr val="tx1"/>
              </a:solidFill>
            </a:endParaRPr>
          </a:p>
        </p:txBody>
      </p:sp>
      <p:sp>
        <p:nvSpPr>
          <p:cNvPr id="20" name="矩形: 圆角 19">
            <a:extLst>
              <a:ext uri="{FF2B5EF4-FFF2-40B4-BE49-F238E27FC236}">
                <a16:creationId xmlns:a16="http://schemas.microsoft.com/office/drawing/2014/main" id="{85EAB8C1-DCBC-797F-D65F-BCACC1116A98}"/>
              </a:ext>
            </a:extLst>
          </p:cNvPr>
          <p:cNvSpPr/>
          <p:nvPr/>
        </p:nvSpPr>
        <p:spPr>
          <a:xfrm>
            <a:off x="10473855" y="2970215"/>
            <a:ext cx="1097280" cy="386080"/>
          </a:xfrm>
          <a:prstGeom prst="roundRect">
            <a:avLst/>
          </a:prstGeom>
          <a:ln>
            <a:solidFill>
              <a:schemeClr val="accent3">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dirty="0">
                <a:solidFill>
                  <a:schemeClr val="tx1"/>
                </a:solidFill>
              </a:rPr>
              <a:t>2,4,</a:t>
            </a:r>
            <a:r>
              <a:rPr lang="en-US" altLang="zh-CN" b="1" dirty="0">
                <a:solidFill>
                  <a:schemeClr val="tx1"/>
                </a:solidFill>
              </a:rPr>
              <a:t>2,2</a:t>
            </a:r>
            <a:endParaRPr lang="zh-CN" altLang="en-US" b="1" dirty="0">
              <a:solidFill>
                <a:schemeClr val="tx1"/>
              </a:solidFill>
            </a:endParaRPr>
          </a:p>
        </p:txBody>
      </p:sp>
      <p:cxnSp>
        <p:nvCxnSpPr>
          <p:cNvPr id="23" name="直接箭头连接符 22">
            <a:extLst>
              <a:ext uri="{FF2B5EF4-FFF2-40B4-BE49-F238E27FC236}">
                <a16:creationId xmlns:a16="http://schemas.microsoft.com/office/drawing/2014/main" id="{4345D848-7360-4DD3-AB81-4C7FB85B3261}"/>
              </a:ext>
            </a:extLst>
          </p:cNvPr>
          <p:cNvCxnSpPr>
            <a:stCxn id="11" idx="2"/>
            <a:endCxn id="13" idx="0"/>
          </p:cNvCxnSpPr>
          <p:nvPr/>
        </p:nvCxnSpPr>
        <p:spPr>
          <a:xfrm>
            <a:off x="9519261" y="772108"/>
            <a:ext cx="782320" cy="2558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BFDC8228-3081-B470-327F-19E4633723A3}"/>
              </a:ext>
            </a:extLst>
          </p:cNvPr>
          <p:cNvCxnSpPr>
            <a:stCxn id="11" idx="2"/>
            <a:endCxn id="12" idx="0"/>
          </p:cNvCxnSpPr>
          <p:nvPr/>
        </p:nvCxnSpPr>
        <p:spPr>
          <a:xfrm flipH="1">
            <a:off x="8797901" y="772108"/>
            <a:ext cx="721360" cy="255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F5BC3664-BDD7-D82C-E42C-1EFE74D4CFE2}"/>
              </a:ext>
            </a:extLst>
          </p:cNvPr>
          <p:cNvCxnSpPr>
            <a:stCxn id="13" idx="2"/>
            <a:endCxn id="15" idx="0"/>
          </p:cNvCxnSpPr>
          <p:nvPr/>
        </p:nvCxnSpPr>
        <p:spPr>
          <a:xfrm>
            <a:off x="10301581" y="1414016"/>
            <a:ext cx="720914" cy="255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39EFB6E5-CC7F-7EA6-3EAE-E247CBEF5210}"/>
              </a:ext>
            </a:extLst>
          </p:cNvPr>
          <p:cNvCxnSpPr>
            <a:stCxn id="13" idx="2"/>
            <a:endCxn id="14" idx="0"/>
          </p:cNvCxnSpPr>
          <p:nvPr/>
        </p:nvCxnSpPr>
        <p:spPr>
          <a:xfrm flipH="1">
            <a:off x="9519261" y="1414016"/>
            <a:ext cx="782320" cy="2558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1F25521C-A6E0-DCD9-9ADC-A0A61212ECF9}"/>
              </a:ext>
            </a:extLst>
          </p:cNvPr>
          <p:cNvCxnSpPr>
            <a:stCxn id="14" idx="2"/>
            <a:endCxn id="18" idx="0"/>
          </p:cNvCxnSpPr>
          <p:nvPr/>
        </p:nvCxnSpPr>
        <p:spPr>
          <a:xfrm>
            <a:off x="9519261" y="2055924"/>
            <a:ext cx="782320" cy="2588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255099BA-C6C2-BD12-DF8B-2F8028A97B3C}"/>
              </a:ext>
            </a:extLst>
          </p:cNvPr>
          <p:cNvCxnSpPr>
            <a:stCxn id="14" idx="2"/>
            <a:endCxn id="16" idx="0"/>
          </p:cNvCxnSpPr>
          <p:nvPr/>
        </p:nvCxnSpPr>
        <p:spPr>
          <a:xfrm flipH="1">
            <a:off x="8797901" y="2055924"/>
            <a:ext cx="721360" cy="258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76EC5085-8751-D2CA-25A0-54B975EB0F33}"/>
              </a:ext>
            </a:extLst>
          </p:cNvPr>
          <p:cNvCxnSpPr>
            <a:stCxn id="18" idx="2"/>
            <a:endCxn id="20" idx="0"/>
          </p:cNvCxnSpPr>
          <p:nvPr/>
        </p:nvCxnSpPr>
        <p:spPr>
          <a:xfrm>
            <a:off x="10301581" y="2700853"/>
            <a:ext cx="720914" cy="269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15EFA88B-C966-DA74-E898-47E70B9E1916}"/>
              </a:ext>
            </a:extLst>
          </p:cNvPr>
          <p:cNvCxnSpPr>
            <a:stCxn id="18" idx="2"/>
            <a:endCxn id="19" idx="0"/>
          </p:cNvCxnSpPr>
          <p:nvPr/>
        </p:nvCxnSpPr>
        <p:spPr>
          <a:xfrm flipH="1">
            <a:off x="9559243" y="2700853"/>
            <a:ext cx="742338" cy="2689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连接符: 肘形 46">
            <a:extLst>
              <a:ext uri="{FF2B5EF4-FFF2-40B4-BE49-F238E27FC236}">
                <a16:creationId xmlns:a16="http://schemas.microsoft.com/office/drawing/2014/main" id="{176A62B5-E4A6-173B-C96B-7228839BACAD}"/>
              </a:ext>
            </a:extLst>
          </p:cNvPr>
          <p:cNvCxnSpPr>
            <a:cxnSpLocks/>
            <a:stCxn id="19" idx="1"/>
            <a:endCxn id="19" idx="2"/>
          </p:cNvCxnSpPr>
          <p:nvPr/>
        </p:nvCxnSpPr>
        <p:spPr>
          <a:xfrm rot="10800000" flipH="1" flipV="1">
            <a:off x="9010603" y="3162818"/>
            <a:ext cx="548640" cy="193040"/>
          </a:xfrm>
          <a:prstGeom prst="bentConnector4">
            <a:avLst>
              <a:gd name="adj1" fmla="val -41667"/>
              <a:gd name="adj2" fmla="val 21842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A53FDAD4-DEB3-00C8-78F2-BFB706BF126C}"/>
              </a:ext>
            </a:extLst>
          </p:cNvPr>
          <p:cNvCxnSpPr>
            <a:cxnSpLocks/>
            <a:endCxn id="11" idx="0"/>
          </p:cNvCxnSpPr>
          <p:nvPr/>
        </p:nvCxnSpPr>
        <p:spPr>
          <a:xfrm>
            <a:off x="9519260" y="88453"/>
            <a:ext cx="1" cy="297575"/>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A06C3CFC-93C8-1C8B-F6C9-4DE5980F8F37}"/>
              </a:ext>
            </a:extLst>
          </p:cNvPr>
          <p:cNvSpPr txBox="1"/>
          <p:nvPr/>
        </p:nvSpPr>
        <p:spPr>
          <a:xfrm>
            <a:off x="7751421" y="3703557"/>
            <a:ext cx="4318000"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State transition graph of the product machine.</a:t>
            </a:r>
          </a:p>
          <a:p>
            <a:pPr algn="ctr"/>
            <a:r>
              <a:rPr lang="en-US" altLang="zh-CN" dirty="0">
                <a:latin typeface="Times New Roman" panose="02020603050405020304" pitchFamily="18" charset="0"/>
                <a:cs typeface="Times New Roman" panose="02020603050405020304" pitchFamily="18" charset="0"/>
              </a:rPr>
              <a:t>(</a:t>
            </a:r>
            <a:r>
              <a:rPr lang="en-US" altLang="zh-CN" i="1" dirty="0" err="1">
                <a:latin typeface="Times New Roman" panose="02020603050405020304" pitchFamily="18" charset="0"/>
                <a:cs typeface="Times New Roman" panose="02020603050405020304" pitchFamily="18" charset="0"/>
              </a:rPr>
              <a:t>x</a:t>
            </a:r>
            <a:r>
              <a:rPr lang="en-US" altLang="zh-CN" sz="1800" b="0" i="1" baseline="-25000" dirty="0" err="1">
                <a:effectLst/>
                <a:latin typeface="Times New Roman" panose="02020603050405020304" pitchFamily="18" charset="0"/>
                <a:cs typeface="Times New Roman" panose="02020603050405020304" pitchFamily="18" charset="0"/>
              </a:rPr>
              <a:t>A</a:t>
            </a:r>
            <a:r>
              <a:rPr lang="en-US" altLang="zh-CN" sz="1800" b="0" i="1" dirty="0">
                <a:effectLst/>
                <a:latin typeface="Times New Roman" panose="02020603050405020304" pitchFamily="18" charset="0"/>
                <a:cs typeface="Times New Roman" panose="02020603050405020304" pitchFamily="18" charset="0"/>
              </a:rPr>
              <a:t>, </a:t>
            </a:r>
            <a:r>
              <a:rPr lang="en-US" altLang="zh-CN" sz="1800" b="0" i="1" dirty="0" err="1">
                <a:effectLst/>
                <a:latin typeface="Times New Roman" panose="02020603050405020304" pitchFamily="18" charset="0"/>
                <a:cs typeface="Times New Roman" panose="02020603050405020304" pitchFamily="18" charset="0"/>
              </a:rPr>
              <a:t>y</a:t>
            </a:r>
            <a:r>
              <a:rPr lang="en-US" altLang="zh-CN" sz="1800" b="0" i="1" baseline="-25000" dirty="0" err="1">
                <a:effectLst/>
                <a:latin typeface="Times New Roman" panose="02020603050405020304" pitchFamily="18" charset="0"/>
                <a:cs typeface="Times New Roman" panose="02020603050405020304" pitchFamily="18" charset="0"/>
              </a:rPr>
              <a:t>A</a:t>
            </a:r>
            <a:r>
              <a:rPr lang="en-US" altLang="zh-CN" sz="1800" b="0" i="1" dirty="0">
                <a:effectLst/>
                <a:latin typeface="Times New Roman" panose="02020603050405020304" pitchFamily="18" charset="0"/>
                <a:cs typeface="Times New Roman" panose="02020603050405020304" pitchFamily="18" charset="0"/>
              </a:rPr>
              <a:t>, </a:t>
            </a:r>
            <a:r>
              <a:rPr lang="en-US" altLang="zh-CN" i="1" dirty="0" err="1">
                <a:latin typeface="Times New Roman" panose="02020603050405020304" pitchFamily="18" charset="0"/>
                <a:cs typeface="Times New Roman" panose="02020603050405020304" pitchFamily="18" charset="0"/>
              </a:rPr>
              <a:t>x</a:t>
            </a:r>
            <a:r>
              <a:rPr lang="en-US" altLang="zh-CN" sz="1800" b="0" i="1" baseline="-25000" dirty="0" err="1">
                <a:effectLst/>
                <a:latin typeface="Times New Roman" panose="02020603050405020304" pitchFamily="18" charset="0"/>
                <a:cs typeface="Times New Roman" panose="02020603050405020304" pitchFamily="18" charset="0"/>
              </a:rPr>
              <a:t>B</a:t>
            </a:r>
            <a:r>
              <a:rPr lang="en-US" altLang="zh-CN" sz="1800" b="0" i="1" dirty="0">
                <a:effectLst/>
                <a:latin typeface="Times New Roman" panose="02020603050405020304" pitchFamily="18" charset="0"/>
                <a:cs typeface="Times New Roman" panose="02020603050405020304" pitchFamily="18" charset="0"/>
              </a:rPr>
              <a:t>, </a:t>
            </a:r>
            <a:r>
              <a:rPr lang="en-US" altLang="zh-CN" i="1" dirty="0" err="1">
                <a:latin typeface="Times New Roman" panose="02020603050405020304" pitchFamily="18" charset="0"/>
                <a:cs typeface="Times New Roman" panose="02020603050405020304" pitchFamily="18" charset="0"/>
              </a:rPr>
              <a:t>y</a:t>
            </a:r>
            <a:r>
              <a:rPr lang="en-US" altLang="zh-CN" sz="1800" b="0" i="1" baseline="-25000" dirty="0" err="1">
                <a:effectLst/>
                <a:latin typeface="Times New Roman" panose="02020603050405020304" pitchFamily="18" charset="0"/>
                <a:cs typeface="Times New Roman" panose="02020603050405020304" pitchFamily="18" charset="0"/>
              </a:rPr>
              <a:t>B</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54" name="文本框 53">
            <a:extLst>
              <a:ext uri="{FF2B5EF4-FFF2-40B4-BE49-F238E27FC236}">
                <a16:creationId xmlns:a16="http://schemas.microsoft.com/office/drawing/2014/main" id="{E8F139DC-33DB-C3D1-22CB-FDF65B93E4FB}"/>
              </a:ext>
            </a:extLst>
          </p:cNvPr>
          <p:cNvSpPr txBox="1"/>
          <p:nvPr/>
        </p:nvSpPr>
        <p:spPr>
          <a:xfrm>
            <a:off x="9388404" y="5623566"/>
            <a:ext cx="890317"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A lasso.</a:t>
            </a:r>
            <a:endParaRPr lang="zh-CN" altLang="en-US" dirty="0">
              <a:latin typeface="Times New Roman" panose="02020603050405020304" pitchFamily="18" charset="0"/>
              <a:cs typeface="Times New Roman" panose="02020603050405020304" pitchFamily="18" charset="0"/>
            </a:endParaRPr>
          </a:p>
        </p:txBody>
      </p:sp>
      <p:sp>
        <p:nvSpPr>
          <p:cNvPr id="55" name="文本框 54">
            <a:extLst>
              <a:ext uri="{FF2B5EF4-FFF2-40B4-BE49-F238E27FC236}">
                <a16:creationId xmlns:a16="http://schemas.microsoft.com/office/drawing/2014/main" id="{AB2B6098-9D7D-0B13-B0E6-CD750484FEC2}"/>
              </a:ext>
            </a:extLst>
          </p:cNvPr>
          <p:cNvSpPr txBox="1"/>
          <p:nvPr/>
        </p:nvSpPr>
        <p:spPr>
          <a:xfrm>
            <a:off x="8476214" y="733256"/>
            <a:ext cx="610259" cy="307777"/>
          </a:xfrm>
          <a:prstGeom prst="rect">
            <a:avLst/>
          </a:prstGeom>
          <a:noFill/>
        </p:spPr>
        <p:txBody>
          <a:bodyPr wrap="square" rtlCol="0">
            <a:spAutoFit/>
          </a:bodyPr>
          <a:lstStyle/>
          <a:p>
            <a:r>
              <a:rPr lang="en-US" altLang="zh-CN" sz="1400" dirty="0" err="1">
                <a:cs typeface="Times New Roman" panose="02020603050405020304" pitchFamily="18" charset="0"/>
              </a:rPr>
              <a:t>sel</a:t>
            </a:r>
            <a:r>
              <a:rPr lang="en-US" altLang="zh-CN" sz="1400" dirty="0">
                <a:cs typeface="Times New Roman" panose="02020603050405020304" pitchFamily="18" charset="0"/>
              </a:rPr>
              <a:t>=0</a:t>
            </a:r>
            <a:endParaRPr lang="zh-CN" altLang="en-US" sz="1400" dirty="0">
              <a:cs typeface="Times New Roman" panose="02020603050405020304" pitchFamily="18" charset="0"/>
            </a:endParaRPr>
          </a:p>
        </p:txBody>
      </p:sp>
      <p:sp>
        <p:nvSpPr>
          <p:cNvPr id="56" name="文本框 55">
            <a:extLst>
              <a:ext uri="{FF2B5EF4-FFF2-40B4-BE49-F238E27FC236}">
                <a16:creationId xmlns:a16="http://schemas.microsoft.com/office/drawing/2014/main" id="{B895529D-2F5C-7D67-446E-685D6E1A8A59}"/>
              </a:ext>
            </a:extLst>
          </p:cNvPr>
          <p:cNvSpPr txBox="1"/>
          <p:nvPr/>
        </p:nvSpPr>
        <p:spPr>
          <a:xfrm>
            <a:off x="9989384" y="700733"/>
            <a:ext cx="610259" cy="307777"/>
          </a:xfrm>
          <a:prstGeom prst="rect">
            <a:avLst/>
          </a:prstGeom>
          <a:noFill/>
        </p:spPr>
        <p:txBody>
          <a:bodyPr wrap="square" rtlCol="0">
            <a:spAutoFit/>
          </a:bodyPr>
          <a:lstStyle/>
          <a:p>
            <a:r>
              <a:rPr lang="en-US" altLang="zh-CN" sz="1400" dirty="0" err="1">
                <a:cs typeface="Times New Roman" panose="02020603050405020304" pitchFamily="18" charset="0"/>
              </a:rPr>
              <a:t>sel</a:t>
            </a:r>
            <a:r>
              <a:rPr lang="en-US" altLang="zh-CN" sz="1400" dirty="0">
                <a:cs typeface="Times New Roman" panose="02020603050405020304" pitchFamily="18" charset="0"/>
              </a:rPr>
              <a:t>=1</a:t>
            </a:r>
            <a:endParaRPr lang="zh-CN" altLang="en-US" sz="1400" dirty="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99609C0D-3E9F-F7DC-1CCA-63D304F7B290}"/>
              </a:ext>
            </a:extLst>
          </p:cNvPr>
          <p:cNvCxnSpPr>
            <a:stCxn id="12" idx="2"/>
            <a:endCxn id="14" idx="0"/>
          </p:cNvCxnSpPr>
          <p:nvPr/>
        </p:nvCxnSpPr>
        <p:spPr>
          <a:xfrm>
            <a:off x="8797901" y="1414016"/>
            <a:ext cx="721360" cy="255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81611B0-A87B-8CDA-732E-A3D4508858AC}"/>
              </a:ext>
            </a:extLst>
          </p:cNvPr>
          <p:cNvCxnSpPr>
            <a:stCxn id="15" idx="2"/>
            <a:endCxn id="18" idx="0"/>
          </p:cNvCxnSpPr>
          <p:nvPr/>
        </p:nvCxnSpPr>
        <p:spPr>
          <a:xfrm flipH="1">
            <a:off x="10301581" y="2055924"/>
            <a:ext cx="720914" cy="258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2445027-F6C9-2CF9-0692-A060D2AA7844}"/>
              </a:ext>
            </a:extLst>
          </p:cNvPr>
          <p:cNvCxnSpPr>
            <a:stCxn id="12" idx="2"/>
          </p:cNvCxnSpPr>
          <p:nvPr/>
        </p:nvCxnSpPr>
        <p:spPr>
          <a:xfrm flipH="1">
            <a:off x="8170606" y="1414016"/>
            <a:ext cx="627295" cy="276672"/>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9142FDE-26B0-9119-8E52-BCF786F38020}"/>
              </a:ext>
            </a:extLst>
          </p:cNvPr>
          <p:cNvCxnSpPr>
            <a:stCxn id="15" idx="2"/>
          </p:cNvCxnSpPr>
          <p:nvPr/>
        </p:nvCxnSpPr>
        <p:spPr>
          <a:xfrm>
            <a:off x="11022495" y="2055924"/>
            <a:ext cx="668060" cy="258849"/>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6D4C13A-8E60-EB53-2B95-DC02F08C13AB}"/>
              </a:ext>
            </a:extLst>
          </p:cNvPr>
          <p:cNvCxnSpPr>
            <a:stCxn id="16" idx="2"/>
            <a:endCxn id="19" idx="0"/>
          </p:cNvCxnSpPr>
          <p:nvPr/>
        </p:nvCxnSpPr>
        <p:spPr>
          <a:xfrm>
            <a:off x="8797901" y="2700853"/>
            <a:ext cx="761342" cy="268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904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p:txBody>
          <a:bodyPr/>
          <a:lstStyle/>
          <a:p>
            <a:r>
              <a:rPr lang="en-US" dirty="0"/>
              <a:t>Alternation of Quantifiers</a:t>
            </a:r>
          </a:p>
        </p:txBody>
      </p:sp>
      <p:sp>
        <p:nvSpPr>
          <p:cNvPr id="3" name="Content Placeholder 2">
            <a:extLst>
              <a:ext uri="{FF2B5EF4-FFF2-40B4-BE49-F238E27FC236}">
                <a16:creationId xmlns:a16="http://schemas.microsoft.com/office/drawing/2014/main" id="{25564B45-E345-024F-93A5-9693A579D86F}"/>
              </a:ext>
            </a:extLst>
          </p:cNvPr>
          <p:cNvSpPr>
            <a:spLocks noGrp="1"/>
          </p:cNvSpPr>
          <p:nvPr>
            <p:ph idx="1"/>
          </p:nvPr>
        </p:nvSpPr>
        <p:spPr/>
        <p:txBody>
          <a:bodyPr/>
          <a:lstStyle/>
          <a:p>
            <a:r>
              <a:rPr lang="en-US" b="0" i="0" dirty="0">
                <a:effectLst/>
                <a:latin typeface="Arial" panose="020B0604020202020204" pitchFamily="34" charset="0"/>
              </a:rPr>
              <a:t>Unfortunately, a sequential circuit takes primar</a:t>
            </a:r>
            <a:r>
              <a:rPr lang="en-US" dirty="0">
                <a:latin typeface="Arial" panose="020B0604020202020204" pitchFamily="34" charset="0"/>
              </a:rPr>
              <a:t>y inputs periodically.</a:t>
            </a:r>
          </a:p>
          <a:p>
            <a:r>
              <a:rPr lang="en-US" dirty="0">
                <a:latin typeface="Arial" panose="020B0604020202020204" pitchFamily="34" charset="0"/>
              </a:rPr>
              <a:t>The verification problem then becomes: for any input sequence, there must exist a sequential assignment to </a:t>
            </a:r>
            <a:r>
              <a:rPr lang="en-US" i="1" dirty="0" err="1">
                <a:latin typeface="Arial" panose="020B0604020202020204" pitchFamily="34" charset="0"/>
              </a:rPr>
              <a:t>sel</a:t>
            </a:r>
            <a:r>
              <a:rPr lang="en-US" dirty="0">
                <a:latin typeface="Arial" panose="020B0604020202020204" pitchFamily="34" charset="0"/>
              </a:rPr>
              <a:t>, such that </a:t>
            </a:r>
            <a:r>
              <a:rPr lang="en-US" i="1" dirty="0">
                <a:latin typeface="Arial" panose="020B0604020202020204" pitchFamily="34" charset="0"/>
              </a:rPr>
              <a:t>A</a:t>
            </a:r>
            <a:r>
              <a:rPr lang="en-US" dirty="0">
                <a:latin typeface="Arial" panose="020B0604020202020204" pitchFamily="34" charset="0"/>
              </a:rPr>
              <a:t> and </a:t>
            </a:r>
            <a:r>
              <a:rPr lang="en-US" i="1" dirty="0">
                <a:latin typeface="Arial" panose="020B0604020202020204" pitchFamily="34" charset="0"/>
              </a:rPr>
              <a:t>B</a:t>
            </a:r>
            <a:r>
              <a:rPr lang="en-US" dirty="0">
                <a:latin typeface="Arial" panose="020B0604020202020204" pitchFamily="34" charset="0"/>
              </a:rPr>
              <a:t> are observationally equivalent.</a:t>
            </a:r>
          </a:p>
          <a:p>
            <a:endParaRPr lang="en-US" b="0" i="0" dirty="0">
              <a:effectLst/>
              <a:latin typeface="Arial" panose="020B0604020202020204" pitchFamily="34" charset="0"/>
            </a:endParaRPr>
          </a:p>
          <a:p>
            <a:r>
              <a:rPr lang="en-US" dirty="0">
                <a:latin typeface="Arial" panose="020B0604020202020204" pitchFamily="34" charset="0"/>
              </a:rPr>
              <a:t>This problem involves </a:t>
            </a:r>
            <a:r>
              <a:rPr lang="en-US" i="1" dirty="0">
                <a:latin typeface="Arial" panose="020B0604020202020204" pitchFamily="34" charset="0"/>
              </a:rPr>
              <a:t>quantifier alternation</a:t>
            </a:r>
            <a:r>
              <a:rPr lang="en-US" dirty="0">
                <a:latin typeface="Arial" panose="020B0604020202020204" pitchFamily="34" charset="0"/>
              </a:rPr>
              <a:t>.</a:t>
            </a:r>
          </a:p>
          <a:p>
            <a:r>
              <a:rPr lang="en-US" b="0" i="0" dirty="0">
                <a:effectLst/>
                <a:latin typeface="Arial" panose="020B0604020202020204" pitchFamily="34" charset="0"/>
              </a:rPr>
              <a:t>There may exist exponential numbe</a:t>
            </a:r>
            <a:r>
              <a:rPr lang="en-US" dirty="0">
                <a:latin typeface="Arial" panose="020B0604020202020204" pitchFamily="34" charset="0"/>
              </a:rPr>
              <a:t>r of input sequences, so it is intractable to enumerate all of them. On the other hand, quantifier elimination can result in a formula that is exponential in size.</a:t>
            </a:r>
            <a:endParaRPr lang="en-US" b="0" i="0" dirty="0">
              <a:effectLst/>
              <a:latin typeface="Google Sans"/>
            </a:endParaRPr>
          </a:p>
          <a:p>
            <a:pPr lvl="1"/>
            <a:endParaRPr lang="en-US" dirty="0"/>
          </a:p>
          <a:p>
            <a:endParaRPr lang="en-US" dirty="0"/>
          </a:p>
        </p:txBody>
      </p:sp>
      <p:pic>
        <p:nvPicPr>
          <p:cNvPr id="7" name="图片 6">
            <a:extLst>
              <a:ext uri="{FF2B5EF4-FFF2-40B4-BE49-F238E27FC236}">
                <a16:creationId xmlns:a16="http://schemas.microsoft.com/office/drawing/2014/main" id="{C8C13FD3-9E2C-3F1F-50DD-42889D7E27C3}"/>
              </a:ext>
            </a:extLst>
          </p:cNvPr>
          <p:cNvPicPr>
            <a:picLocks noChangeAspect="1"/>
          </p:cNvPicPr>
          <p:nvPr/>
        </p:nvPicPr>
        <p:blipFill>
          <a:blip r:embed="rId3"/>
          <a:stretch>
            <a:fillRect/>
          </a:stretch>
        </p:blipFill>
        <p:spPr>
          <a:xfrm>
            <a:off x="1836877" y="3613920"/>
            <a:ext cx="8518245" cy="491207"/>
          </a:xfrm>
          <a:prstGeom prst="rect">
            <a:avLst/>
          </a:prstGeom>
        </p:spPr>
      </p:pic>
    </p:spTree>
    <p:extLst>
      <p:ext uri="{BB962C8B-B14F-4D97-AF65-F5344CB8AC3E}">
        <p14:creationId xmlns:p14="http://schemas.microsoft.com/office/powerpoint/2010/main" val="3079835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p:txBody>
          <a:bodyPr/>
          <a:lstStyle/>
          <a:p>
            <a:r>
              <a:rPr lang="en-US" dirty="0"/>
              <a:t>Proof by Induction</a:t>
            </a:r>
          </a:p>
        </p:txBody>
      </p:sp>
      <p:sp>
        <p:nvSpPr>
          <p:cNvPr id="3" name="Content Placeholder 2">
            <a:extLst>
              <a:ext uri="{FF2B5EF4-FFF2-40B4-BE49-F238E27FC236}">
                <a16:creationId xmlns:a16="http://schemas.microsoft.com/office/drawing/2014/main" id="{25564B45-E345-024F-93A5-9693A579D86F}"/>
              </a:ext>
            </a:extLst>
          </p:cNvPr>
          <p:cNvSpPr>
            <a:spLocks noGrp="1"/>
          </p:cNvSpPr>
          <p:nvPr>
            <p:ph idx="1"/>
          </p:nvPr>
        </p:nvSpPr>
        <p:spPr/>
        <p:txBody>
          <a:bodyPr>
            <a:normAutofit lnSpcReduction="10000"/>
          </a:bodyPr>
          <a:lstStyle/>
          <a:p>
            <a:r>
              <a:rPr lang="en-US" b="0" i="0" dirty="0">
                <a:effectLst/>
                <a:latin typeface="Arial" panose="020B0604020202020204" pitchFamily="34" charset="0"/>
              </a:rPr>
              <a:t>A sequential circuit can be treated as a finite-state transition system, where:</a:t>
            </a:r>
          </a:p>
          <a:p>
            <a:pPr lvl="1"/>
            <a:r>
              <a:rPr lang="en-US" i="1" dirty="0">
                <a:latin typeface="Times New Roman" panose="02020603050405020304" pitchFamily="18" charset="0"/>
                <a:cs typeface="Times New Roman" panose="02020603050405020304" pitchFamily="18" charset="0"/>
              </a:rPr>
              <a:t>I</a:t>
            </a:r>
            <a:r>
              <a:rPr lang="en-US" dirty="0">
                <a:latin typeface="Arial" panose="020B0604020202020204" pitchFamily="34" charset="0"/>
              </a:rPr>
              <a:t> represents the initial state,</a:t>
            </a:r>
          </a:p>
          <a:p>
            <a:pPr lvl="1"/>
            <a:r>
              <a:rPr lang="en-US" b="0" i="1" dirty="0">
                <a:effectLst/>
                <a:latin typeface="Times New Roman" panose="02020603050405020304" pitchFamily="18" charset="0"/>
                <a:cs typeface="Times New Roman" panose="02020603050405020304" pitchFamily="18" charset="0"/>
              </a:rPr>
              <a:t>P</a:t>
            </a:r>
            <a:r>
              <a:rPr lang="en-US" b="0" i="0" dirty="0">
                <a:effectLst/>
                <a:latin typeface="Arial" panose="020B0604020202020204" pitchFamily="34" charset="0"/>
              </a:rPr>
              <a:t> represents the </a:t>
            </a:r>
            <a:r>
              <a:rPr lang="en-US" dirty="0">
                <a:latin typeface="Arial" panose="020B0604020202020204" pitchFamily="34" charset="0"/>
              </a:rPr>
              <a:t>safety property to be checked,</a:t>
            </a:r>
            <a:endParaRPr lang="en-US" b="0" i="0" dirty="0">
              <a:effectLst/>
              <a:latin typeface="Arial" panose="020B0604020202020204" pitchFamily="34" charset="0"/>
            </a:endParaRPr>
          </a:p>
          <a:p>
            <a:pPr lvl="1"/>
            <a:r>
              <a:rPr lang="en-US" b="0" i="1" dirty="0">
                <a:effectLst/>
                <a:latin typeface="Times New Roman" panose="02020603050405020304" pitchFamily="18" charset="0"/>
                <a:cs typeface="Times New Roman" panose="02020603050405020304" pitchFamily="18" charset="0"/>
              </a:rPr>
              <a:t>T</a:t>
            </a:r>
            <a:r>
              <a:rPr lang="en-US" b="0" i="0" dirty="0">
                <a:effectLst/>
                <a:latin typeface="Arial" panose="020B0604020202020204" pitchFamily="34" charset="0"/>
              </a:rPr>
              <a:t> </a:t>
            </a:r>
            <a:r>
              <a:rPr lang="en-US" dirty="0">
                <a:latin typeface="Arial" panose="020B0604020202020204" pitchFamily="34" charset="0"/>
              </a:rPr>
              <a:t>represents the transition relation.</a:t>
            </a:r>
            <a:endParaRPr lang="en-US" b="0" i="0" dirty="0">
              <a:effectLst/>
              <a:latin typeface="Arial" panose="020B0604020202020204" pitchFamily="34" charset="0"/>
            </a:endParaRPr>
          </a:p>
          <a:p>
            <a:r>
              <a:rPr lang="en-US" dirty="0">
                <a:latin typeface="Arial" panose="020B0604020202020204" pitchFamily="34" charset="0"/>
              </a:rPr>
              <a:t>The safety property </a:t>
            </a:r>
            <a:r>
              <a:rPr lang="en-US" i="1" dirty="0">
                <a:latin typeface="Times New Roman" panose="02020603050405020304" pitchFamily="18" charset="0"/>
                <a:cs typeface="Times New Roman" panose="02020603050405020304" pitchFamily="18" charset="0"/>
              </a:rPr>
              <a:t>P</a:t>
            </a:r>
            <a:r>
              <a:rPr lang="en-US" dirty="0">
                <a:latin typeface="Arial" panose="020B0604020202020204" pitchFamily="34" charset="0"/>
              </a:rPr>
              <a:t> always holds with respect to </a:t>
            </a:r>
            <a:r>
              <a:rPr lang="en-US" i="1" dirty="0">
                <a:latin typeface="Times New Roman" panose="02020603050405020304" pitchFamily="18" charset="0"/>
                <a:cs typeface="Times New Roman" panose="02020603050405020304" pitchFamily="18" charset="0"/>
              </a:rPr>
              <a:t>I</a:t>
            </a:r>
            <a:r>
              <a:rPr lang="en-US" dirty="0">
                <a:latin typeface="Arial" panose="020B0604020202020204" pitchFamily="34" charset="0"/>
              </a:rPr>
              <a:t>, if there exists a formula </a:t>
            </a:r>
            <a:r>
              <a:rPr lang="en-US" i="1" dirty="0">
                <a:latin typeface="Times New Roman" panose="02020603050405020304" pitchFamily="18" charset="0"/>
                <a:cs typeface="Times New Roman" panose="02020603050405020304" pitchFamily="18" charset="0"/>
              </a:rPr>
              <a:t>Inv</a:t>
            </a:r>
            <a:r>
              <a:rPr lang="en-US" dirty="0">
                <a:latin typeface="Arial" panose="020B0604020202020204" pitchFamily="34" charset="0"/>
              </a:rPr>
              <a:t>, such that</a:t>
            </a:r>
          </a:p>
          <a:p>
            <a:pPr lvl="1"/>
            <a:endParaRPr lang="en-US" b="0" i="0" dirty="0">
              <a:effectLst/>
              <a:latin typeface="Arial" panose="020B0604020202020204" pitchFamily="34" charset="0"/>
            </a:endParaRPr>
          </a:p>
          <a:p>
            <a:pPr lvl="1"/>
            <a:endParaRPr lang="en-US" dirty="0">
              <a:latin typeface="Arial" panose="020B0604020202020204" pitchFamily="34" charset="0"/>
            </a:endParaRPr>
          </a:p>
          <a:p>
            <a:r>
              <a:rPr lang="en-US" b="0" i="1" dirty="0">
                <a:effectLst/>
                <a:latin typeface="Times New Roman" panose="02020603050405020304" pitchFamily="18" charset="0"/>
                <a:cs typeface="Times New Roman" panose="02020603050405020304" pitchFamily="18" charset="0"/>
              </a:rPr>
              <a:t>Inv</a:t>
            </a:r>
            <a:r>
              <a:rPr lang="en-US" b="0" i="0" dirty="0">
                <a:effectLst/>
                <a:latin typeface="Arial" panose="020B0604020202020204" pitchFamily="34" charset="0"/>
              </a:rPr>
              <a:t> is called the </a:t>
            </a:r>
            <a:r>
              <a:rPr lang="en-US" b="0" i="1" dirty="0">
                <a:effectLst/>
                <a:latin typeface="Arial" panose="020B0604020202020204" pitchFamily="34" charset="0"/>
              </a:rPr>
              <a:t>inductive invariant</a:t>
            </a:r>
            <a:r>
              <a:rPr lang="en-US" b="0" i="0" dirty="0">
                <a:effectLst/>
                <a:latin typeface="Arial" panose="020B0604020202020204" pitchFamily="34" charset="0"/>
              </a:rPr>
              <a:t>.</a:t>
            </a:r>
            <a:endParaRPr lang="en-US" b="0" i="0" dirty="0">
              <a:effectLst/>
              <a:latin typeface="Google Sans"/>
            </a:endParaRPr>
          </a:p>
          <a:p>
            <a:endParaRPr lang="en-US" dirty="0">
              <a:latin typeface="Google Sans"/>
            </a:endParaRPr>
          </a:p>
          <a:p>
            <a:pPr lvl="1"/>
            <a:endParaRPr lang="en-US" b="0" i="0" dirty="0">
              <a:effectLst/>
              <a:latin typeface="Google Sans"/>
            </a:endParaRPr>
          </a:p>
          <a:p>
            <a:pPr lvl="1"/>
            <a:endParaRPr lang="en-US" dirty="0"/>
          </a:p>
          <a:p>
            <a:endParaRPr lang="en-US" dirty="0"/>
          </a:p>
        </p:txBody>
      </p:sp>
      <p:pic>
        <p:nvPicPr>
          <p:cNvPr id="4" name="Picture 3">
            <a:extLst>
              <a:ext uri="{FF2B5EF4-FFF2-40B4-BE49-F238E27FC236}">
                <a16:creationId xmlns:a16="http://schemas.microsoft.com/office/drawing/2014/main" id="{44B03DD4-104A-2591-3254-098B6DF9B6A7}"/>
              </a:ext>
            </a:extLst>
          </p:cNvPr>
          <p:cNvPicPr>
            <a:picLocks noChangeAspect="1"/>
          </p:cNvPicPr>
          <p:nvPr/>
        </p:nvPicPr>
        <p:blipFill>
          <a:blip r:embed="rId3"/>
          <a:stretch>
            <a:fillRect/>
          </a:stretch>
        </p:blipFill>
        <p:spPr>
          <a:xfrm>
            <a:off x="2877377" y="4550956"/>
            <a:ext cx="6400800" cy="558800"/>
          </a:xfrm>
          <a:prstGeom prst="rect">
            <a:avLst/>
          </a:prstGeom>
        </p:spPr>
      </p:pic>
    </p:spTree>
    <p:extLst>
      <p:ext uri="{BB962C8B-B14F-4D97-AF65-F5344CB8AC3E}">
        <p14:creationId xmlns:p14="http://schemas.microsoft.com/office/powerpoint/2010/main" val="33679925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6.1|3.7|1|0.7|0.5|0.6|0.2"/>
</p:tagLst>
</file>

<file path=ppt/theme/theme1.xml><?xml version="1.0" encoding="utf-8"?>
<a:theme xmlns:a="http://schemas.openxmlformats.org/drawingml/2006/main" name="Office Theme">
  <a:themeElements>
    <a:clrScheme name="DAC 1">
      <a:dk1>
        <a:srgbClr val="000000"/>
      </a:dk1>
      <a:lt1>
        <a:srgbClr val="FFFFFF"/>
      </a:lt1>
      <a:dk2>
        <a:srgbClr val="44546A"/>
      </a:dk2>
      <a:lt2>
        <a:srgbClr val="E7E6E6"/>
      </a:lt2>
      <a:accent1>
        <a:srgbClr val="A5DDEE"/>
      </a:accent1>
      <a:accent2>
        <a:srgbClr val="ED7D31"/>
      </a:accent2>
      <a:accent3>
        <a:srgbClr val="C2D833"/>
      </a:accent3>
      <a:accent4>
        <a:srgbClr val="BFDCE0"/>
      </a:accent4>
      <a:accent5>
        <a:srgbClr val="8CCDA3"/>
      </a:accent5>
      <a:accent6>
        <a:srgbClr val="3F97D3"/>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C_988440-22_ConfPPT_R2.potx" id="{9454845F-F5A2-4B22-9F36-3424BE65FDE6}" vid="{ED07359C-1F2A-450E-9662-33E25CAA82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2721</TotalTime>
  <Words>4221</Words>
  <Application>Microsoft Office PowerPoint</Application>
  <PresentationFormat>Widescreen</PresentationFormat>
  <Paragraphs>360</Paragraphs>
  <Slides>19</Slides>
  <Notes>18</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Google Sans</vt:lpstr>
      <vt:lpstr>Arial</vt:lpstr>
      <vt:lpstr>Arial</vt:lpstr>
      <vt:lpstr>Calibri</vt:lpstr>
      <vt:lpstr>Cambria Math</vt:lpstr>
      <vt:lpstr>Courier New</vt:lpstr>
      <vt:lpstr>Franklin Gothic Book</vt:lpstr>
      <vt:lpstr>Franklin Gothic Medium</vt:lpstr>
      <vt:lpstr>Roboto</vt:lpstr>
      <vt:lpstr>Times New Roman</vt:lpstr>
      <vt:lpstr>Office Theme</vt:lpstr>
      <vt:lpstr>PowerPoint Presentation</vt:lpstr>
      <vt:lpstr>SE3: Sequential Equivalence Checking for Non-Cycle-Accurate Design Transformations</vt:lpstr>
      <vt:lpstr>Motivating Example: Euclid’s Algorithm</vt:lpstr>
      <vt:lpstr>Non-cycle-accurate Design Transformations</vt:lpstr>
      <vt:lpstr>Observational Equivalence modulo Stuttering</vt:lpstr>
      <vt:lpstr>Product Machine for Stuttering</vt:lpstr>
      <vt:lpstr>Lasso-shaped Path</vt:lpstr>
      <vt:lpstr>Alternation of Quantifiers</vt:lpstr>
      <vt:lpstr>Proof by Induction</vt:lpstr>
      <vt:lpstr>Inductive Invariant for Stuttering</vt:lpstr>
      <vt:lpstr>A Caveat: Conjunction of Clauses</vt:lpstr>
      <vt:lpstr>The Reversed Approach</vt:lpstr>
      <vt:lpstr>The Reversed Approach</vt:lpstr>
      <vt:lpstr>From IC3 to SE3</vt:lpstr>
      <vt:lpstr>Syntax-guided Abstraction</vt:lpstr>
      <vt:lpstr>Compare SE3 with KAIROS</vt:lpstr>
      <vt:lpstr>Evaluation</vt:lpstr>
      <vt:lpstr>References</vt:lpstr>
      <vt:lpstr>The Reversed Approach</vt:lpstr>
    </vt:vector>
  </TitlesOfParts>
  <Company>SmithBucklin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Kolak, Alexis</dc:creator>
  <cp:lastModifiedBy>Guannan Zhao</cp:lastModifiedBy>
  <cp:revision>202</cp:revision>
  <dcterms:created xsi:type="dcterms:W3CDTF">2023-02-03T23:08:15Z</dcterms:created>
  <dcterms:modified xsi:type="dcterms:W3CDTF">2023-06-08T23:17:12Z</dcterms:modified>
</cp:coreProperties>
</file>